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2.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12" r:id="rId1"/>
  </p:sldMasterIdLst>
  <p:notesMasterIdLst>
    <p:notesMasterId r:id="rId25"/>
  </p:notesMasterIdLst>
  <p:handoutMasterIdLst>
    <p:handoutMasterId r:id="rId26"/>
  </p:handoutMasterIdLst>
  <p:sldIdLst>
    <p:sldId id="3631" r:id="rId2"/>
    <p:sldId id="3595" r:id="rId3"/>
    <p:sldId id="3619" r:id="rId4"/>
    <p:sldId id="3579" r:id="rId5"/>
    <p:sldId id="3601" r:id="rId6"/>
    <p:sldId id="3670" r:id="rId7"/>
    <p:sldId id="3660" r:id="rId8"/>
    <p:sldId id="3675" r:id="rId9"/>
    <p:sldId id="3676" r:id="rId10"/>
    <p:sldId id="3671" r:id="rId11"/>
    <p:sldId id="3600" r:id="rId12"/>
    <p:sldId id="3674" r:id="rId13"/>
    <p:sldId id="3659" r:id="rId14"/>
    <p:sldId id="3673" r:id="rId15"/>
    <p:sldId id="3606" r:id="rId16"/>
    <p:sldId id="3668" r:id="rId17"/>
    <p:sldId id="3616" r:id="rId18"/>
    <p:sldId id="3669" r:id="rId19"/>
    <p:sldId id="3658" r:id="rId20"/>
    <p:sldId id="3635" r:id="rId21"/>
    <p:sldId id="3625" r:id="rId22"/>
    <p:sldId id="3665" r:id="rId23"/>
    <p:sldId id="3594" r:id="rId24"/>
  </p:sldIdLst>
  <p:sldSz cx="12192000" cy="6858000"/>
  <p:notesSz cx="6858000" cy="9144000"/>
  <p:embeddedFontLst>
    <p:embeddedFont>
      <p:font typeface="Faktum" panose="020B0003030202060203" pitchFamily="34" charset="0"/>
      <p:regular r:id="rId27"/>
      <p:bold r:id="rId28"/>
      <p:italic r:id="rId29"/>
      <p:boldItalic r:id="rId30"/>
    </p:embeddedFont>
    <p:embeddedFont>
      <p:font typeface="Poppins" pitchFamily="2" charset="77"/>
      <p:regular r:id="rId31"/>
      <p:bold r:id="rId32"/>
      <p:italic r:id="rId33"/>
      <p:boldItalic r:id="rId34"/>
    </p:embeddedFont>
    <p:embeddedFont>
      <p:font typeface="Poppins Medium" panose="020B0604020202020204" pitchFamily="34"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3840">
          <p15:clr>
            <a:srgbClr val="A4A3A4"/>
          </p15:clr>
        </p15:guide>
        <p15:guide id="5" orient="horz" pos="61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563E38-A145-54AC-CB1B-0CD57262DDDB}" name="Matthew Smith" initials="MS" userId="S::msmith@gwi.com::3d60f34e-84d7-4539-9522-87fb1c254130" providerId="AD"/>
  <p188:author id="{71B1C043-CBEA-877F-03C5-19ACD01E825A}" name="Elise Robson" initials="ER" userId="S::erobson@gwi.com::d6c637e0-74ea-4af3-b1b9-7ddea9b7dd48" providerId="AD"/>
  <p188:author id="{A4532FFE-A682-7178-DA4F-9D924BA71B91}" name="Jack Seasholtz" initials="JS" userId="S::jseasholtz@gwi.com::14422f13-2fb3-48bf-bf29-09c7cca65f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orna Keane" initials="" lastIdx="2" clrIdx="0"/>
  <p:cmAuthor id="1" name="Annabelle Sing" initials="" lastIdx="1" clrIdx="1"/>
  <p:cmAuthor id="2" name="Tom Morris" initials="TM" lastIdx="1" clrIdx="2">
    <p:extLst>
      <p:ext uri="{19B8F6BF-5375-455C-9EA6-DF929625EA0E}">
        <p15:presenceInfo xmlns:p15="http://schemas.microsoft.com/office/powerpoint/2012/main" userId="S::TMorris@globalwebindex.com::d9c92610-7081-4317-bb72-0ac51a3da81a" providerId="AD"/>
      </p:ext>
    </p:extLst>
  </p:cmAuthor>
  <p:cmAuthor id="3" name="Simone Za (GWI-LDN)" initials="SZ(L" lastIdx="3" clrIdx="3">
    <p:extLst>
      <p:ext uri="{19B8F6BF-5375-455C-9EA6-DF929625EA0E}">
        <p15:presenceInfo xmlns:p15="http://schemas.microsoft.com/office/powerpoint/2012/main" userId="S::simone@globalwebindex.com::f1d9920d-4278-47d4-b6b2-a860261b0d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90C4"/>
    <a:srgbClr val="191530"/>
    <a:srgbClr val="EF60A3"/>
    <a:srgbClr val="512179"/>
    <a:srgbClr val="FFCAEA"/>
    <a:srgbClr val="963CBC"/>
    <a:srgbClr val="008291"/>
    <a:srgbClr val="DF1A76"/>
    <a:srgbClr val="7F8FAA"/>
    <a:srgbClr val="5461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6327"/>
  </p:normalViewPr>
  <p:slideViewPr>
    <p:cSldViewPr snapToGrid="0">
      <p:cViewPr varScale="1">
        <p:scale>
          <a:sx n="135" d="100"/>
          <a:sy n="135" d="100"/>
        </p:scale>
        <p:origin x="192" y="624"/>
      </p:cViewPr>
      <p:guideLst>
        <p:guide pos="3840"/>
        <p:guide orient="horz" pos="61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1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36666928741774E-3"/>
          <c:y val="0.10934971404982885"/>
          <c:w val="0.99067629205888408"/>
          <c:h val="0.73959324942682181"/>
        </c:manualLayout>
      </c:layout>
      <c:barChart>
        <c:barDir val="col"/>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 online</c:v>
                </c:pt>
              </c:strCache>
            </c:strRef>
          </c:cat>
          <c:val>
            <c:numRef>
              <c:f>Sheet1!$B$2</c:f>
              <c:numCache>
                <c:formatCode>0%</c:formatCode>
                <c:ptCount val="1"/>
                <c:pt idx="0">
                  <c:v>0.59299999999999997</c:v>
                </c:pt>
              </c:numCache>
            </c:numRef>
          </c:val>
          <c:extLst>
            <c:ext xmlns:c16="http://schemas.microsoft.com/office/drawing/2014/chart" uri="{C3380CC4-5D6E-409C-BE32-E72D297353CC}">
              <c16:uniqueId val="{00000000-6732-4F1B-B473-2365982FBB10}"/>
            </c:ext>
          </c:extLst>
        </c:ser>
        <c:ser>
          <c:idx val="1"/>
          <c:order val="1"/>
          <c:tx>
            <c:strRef>
              <c:f>Sheet1!$C$1</c:f>
              <c:strCache>
                <c:ptCount val="1"/>
                <c:pt idx="0">
                  <c:v>Millennials</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 online</c:v>
                </c:pt>
              </c:strCache>
            </c:strRef>
          </c:cat>
          <c:val>
            <c:numRef>
              <c:f>Sheet1!$C$2</c:f>
              <c:numCache>
                <c:formatCode>0%</c:formatCode>
                <c:ptCount val="1"/>
                <c:pt idx="0">
                  <c:v>0.626</c:v>
                </c:pt>
              </c:numCache>
            </c:numRef>
          </c:val>
          <c:extLst>
            <c:ext xmlns:c16="http://schemas.microsoft.com/office/drawing/2014/chart" uri="{C3380CC4-5D6E-409C-BE32-E72D297353CC}">
              <c16:uniqueId val="{00000004-6732-4F1B-B473-2365982FBB10}"/>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 online</c:v>
                </c:pt>
              </c:strCache>
            </c:strRef>
          </c:cat>
          <c:val>
            <c:numRef>
              <c:f>Sheet1!$D$2</c:f>
              <c:numCache>
                <c:formatCode>0%</c:formatCode>
                <c:ptCount val="1"/>
                <c:pt idx="0">
                  <c:v>0.55400000000000005</c:v>
                </c:pt>
              </c:numCache>
            </c:numRef>
          </c:val>
          <c:extLst>
            <c:ext xmlns:c16="http://schemas.microsoft.com/office/drawing/2014/chart" uri="{C3380CC4-5D6E-409C-BE32-E72D297353CC}">
              <c16:uniqueId val="{00000000-6BCA-D84F-8C72-3BF289EAFDB9}"/>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 online</c:v>
                </c:pt>
              </c:strCache>
            </c:strRef>
          </c:cat>
          <c:val>
            <c:numRef>
              <c:f>Sheet1!$E$2</c:f>
              <c:numCache>
                <c:formatCode>0%</c:formatCode>
                <c:ptCount val="1"/>
                <c:pt idx="0">
                  <c:v>0.46300000000000002</c:v>
                </c:pt>
              </c:numCache>
            </c:numRef>
          </c:val>
          <c:extLst>
            <c:ext xmlns:c16="http://schemas.microsoft.com/office/drawing/2014/chart" uri="{C3380CC4-5D6E-409C-BE32-E72D297353CC}">
              <c16:uniqueId val="{00000001-6BCA-D84F-8C72-3BF289EAFDB9}"/>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b"/>
      <c:layout>
        <c:manualLayout>
          <c:xMode val="edge"/>
          <c:yMode val="edge"/>
          <c:x val="3.2248866525146108E-2"/>
          <c:y val="3.7251866431333581E-2"/>
          <c:w val="0.8999998252832595"/>
          <c:h val="5.288341922763602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Series 1</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Loyalty points</c:v>
                </c:pt>
                <c:pt idx="1">
                  <c:v>Quick/easy online checkout</c:v>
                </c:pt>
                <c:pt idx="2">
                  <c:v>Reviews from other customers</c:v>
                </c:pt>
                <c:pt idx="3">
                  <c:v>Coupons and discounts</c:v>
                </c:pt>
                <c:pt idx="4">
                  <c:v>Free delivery</c:v>
                </c:pt>
              </c:strCache>
            </c:strRef>
          </c:cat>
          <c:val>
            <c:numRef>
              <c:f>Sheet1!$B$2:$B$6</c:f>
              <c:numCache>
                <c:formatCode>0%</c:formatCode>
                <c:ptCount val="5"/>
                <c:pt idx="0">
                  <c:v>0.23300000000000001</c:v>
                </c:pt>
                <c:pt idx="1">
                  <c:v>0.27500000000000002</c:v>
                </c:pt>
                <c:pt idx="2">
                  <c:v>0.29399999999999998</c:v>
                </c:pt>
                <c:pt idx="3">
                  <c:v>0.35299999999999998</c:v>
                </c:pt>
                <c:pt idx="4">
                  <c:v>0.56200000000000006</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8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Series 1</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Next-day delivery</c:v>
                </c:pt>
                <c:pt idx="1">
                  <c:v>Quick/easy online checkout</c:v>
                </c:pt>
                <c:pt idx="2">
                  <c:v>Reviews from other customers</c:v>
                </c:pt>
                <c:pt idx="3">
                  <c:v>Coupons and discounts</c:v>
                </c:pt>
                <c:pt idx="4">
                  <c:v>Free delivery</c:v>
                </c:pt>
              </c:strCache>
            </c:strRef>
          </c:cat>
          <c:val>
            <c:numRef>
              <c:f>Sheet1!$B$2:$B$6</c:f>
              <c:numCache>
                <c:formatCode>0%</c:formatCode>
                <c:ptCount val="5"/>
                <c:pt idx="0">
                  <c:v>0.251</c:v>
                </c:pt>
                <c:pt idx="1">
                  <c:v>0.25800000000000001</c:v>
                </c:pt>
                <c:pt idx="2">
                  <c:v>0.27700000000000002</c:v>
                </c:pt>
                <c:pt idx="3">
                  <c:v>0.35199999999999998</c:v>
                </c:pt>
                <c:pt idx="4">
                  <c:v>0.497</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8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7.1506352087114339E-2"/>
          <c:y val="0.19166893571080096"/>
          <c:w val="0.85336362900191021"/>
          <c:h val="0.58548892526093288"/>
        </c:manualLayout>
      </c:layout>
      <c:lineChart>
        <c:grouping val="standard"/>
        <c:varyColors val="0"/>
        <c:ser>
          <c:idx val="0"/>
          <c:order val="0"/>
          <c:tx>
            <c:strRef>
              <c:f>Sheet1!$B$1</c:f>
              <c:strCache>
                <c:ptCount val="1"/>
                <c:pt idx="0">
                  <c:v>Next-day delivery</c:v>
                </c:pt>
              </c:strCache>
            </c:strRef>
          </c:tx>
          <c:spPr>
            <a:ln w="101600" cap="rnd">
              <a:solidFill>
                <a:srgbClr val="512179"/>
              </a:solidFill>
              <a:round/>
            </a:ln>
            <a:effectLst/>
          </c:spPr>
          <c:marker>
            <c:symbol val="circle"/>
            <c:size val="7"/>
            <c:spPr>
              <a:solidFill>
                <a:srgbClr val="FFFFFF"/>
              </a:solidFill>
              <a:ln w="9525">
                <a:solidFill>
                  <a:srgbClr val="5461C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12179"/>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2022</c:v>
                </c:pt>
                <c:pt idx="1">
                  <c:v>Q3 2022</c:v>
                </c:pt>
                <c:pt idx="2">
                  <c:v>Q4 2022</c:v>
                </c:pt>
                <c:pt idx="3">
                  <c:v>Q1 2023</c:v>
                </c:pt>
                <c:pt idx="4">
                  <c:v>Q2 2023</c:v>
                </c:pt>
              </c:strCache>
            </c:strRef>
          </c:cat>
          <c:val>
            <c:numRef>
              <c:f>Sheet1!$B$2:$B$6</c:f>
              <c:numCache>
                <c:formatCode>0%</c:formatCode>
                <c:ptCount val="5"/>
                <c:pt idx="0">
                  <c:v>0.23799999999999999</c:v>
                </c:pt>
                <c:pt idx="1">
                  <c:v>0.24299999999999999</c:v>
                </c:pt>
                <c:pt idx="2">
                  <c:v>0.23699999999999999</c:v>
                </c:pt>
                <c:pt idx="3">
                  <c:v>0.24099999999999999</c:v>
                </c:pt>
                <c:pt idx="4">
                  <c:v>0.27600000000000002</c:v>
                </c:pt>
              </c:numCache>
            </c:numRef>
          </c:val>
          <c:smooth val="1"/>
          <c:extLst>
            <c:ext xmlns:c16="http://schemas.microsoft.com/office/drawing/2014/chart" uri="{C3380CC4-5D6E-409C-BE32-E72D297353CC}">
              <c16:uniqueId val="{00000000-FCA9-5A4E-9104-E359A389DD90}"/>
            </c:ext>
          </c:extLst>
        </c:ser>
        <c:ser>
          <c:idx val="1"/>
          <c:order val="1"/>
          <c:tx>
            <c:strRef>
              <c:f>Sheet1!$C$1</c:f>
              <c:strCache>
                <c:ptCount val="1"/>
                <c:pt idx="0">
                  <c:v>Same-day delivery</c:v>
                </c:pt>
              </c:strCache>
            </c:strRef>
          </c:tx>
          <c:spPr>
            <a:ln w="101600" cap="rnd">
              <a:solidFill>
                <a:srgbClr val="EF60A3"/>
              </a:solidFill>
              <a:round/>
            </a:ln>
            <a:effectLst/>
          </c:spPr>
          <c:marker>
            <c:symbol val="circle"/>
            <c:size val="7"/>
            <c:spPr>
              <a:solidFill>
                <a:srgbClr val="FFFFFF"/>
              </a:solidFill>
              <a:ln w="9525">
                <a:solidFill>
                  <a:srgbClr val="DE1A7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F60A3"/>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2022</c:v>
                </c:pt>
                <c:pt idx="1">
                  <c:v>Q3 2022</c:v>
                </c:pt>
                <c:pt idx="2">
                  <c:v>Q4 2022</c:v>
                </c:pt>
                <c:pt idx="3">
                  <c:v>Q1 2023</c:v>
                </c:pt>
                <c:pt idx="4">
                  <c:v>Q2 2023</c:v>
                </c:pt>
              </c:strCache>
            </c:strRef>
          </c:cat>
          <c:val>
            <c:numRef>
              <c:f>Sheet1!$C$2:$C$6</c:f>
              <c:numCache>
                <c:formatCode>0%</c:formatCode>
                <c:ptCount val="5"/>
                <c:pt idx="0">
                  <c:v>0.17100000000000001</c:v>
                </c:pt>
                <c:pt idx="1">
                  <c:v>0.16700000000000001</c:v>
                </c:pt>
                <c:pt idx="2">
                  <c:v>0.16600000000000001</c:v>
                </c:pt>
                <c:pt idx="3">
                  <c:v>0.17699999999999999</c:v>
                </c:pt>
                <c:pt idx="4">
                  <c:v>0.193</c:v>
                </c:pt>
              </c:numCache>
            </c:numRef>
          </c:val>
          <c:smooth val="1"/>
          <c:extLst>
            <c:ext xmlns:c16="http://schemas.microsoft.com/office/drawing/2014/chart" uri="{C3380CC4-5D6E-409C-BE32-E72D297353CC}">
              <c16:uniqueId val="{00000001-FCA9-5A4E-9104-E359A389DD90}"/>
            </c:ext>
          </c:extLst>
        </c:ser>
        <c:dLbls>
          <c:showLegendKey val="0"/>
          <c:showVal val="1"/>
          <c:showCatName val="0"/>
          <c:showSerName val="0"/>
          <c:showPercent val="0"/>
          <c:showBubbleSize val="0"/>
        </c:dLbls>
        <c:marker val="1"/>
        <c:smooth val="0"/>
        <c:axId val="553476927"/>
        <c:axId val="573270847"/>
      </c:line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midCat"/>
      </c:valAx>
      <c:spPr>
        <a:noFill/>
        <a:ln>
          <a:noFill/>
        </a:ln>
        <a:effectLst/>
      </c:spPr>
    </c:plotArea>
    <c:legend>
      <c:legendPos val="t"/>
      <c:layout>
        <c:manualLayout>
          <c:xMode val="edge"/>
          <c:yMode val="edge"/>
          <c:x val="0"/>
          <c:y val="5.7725348548987761E-2"/>
          <c:w val="0.43657074379305144"/>
          <c:h val="4.697181089634674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2.5261061967979954E-2"/>
          <c:y val="5.6413700470114174E-2"/>
          <c:w val="0.94699915686582736"/>
          <c:h val="0.79432533723982179"/>
        </c:manualLayout>
      </c:layout>
      <c:barChart>
        <c:barDir val="col"/>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12179"/>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Tailored/personalized recommendations</c:v>
                </c:pt>
                <c:pt idx="1">
                  <c:v>Eco-friendly delivery</c:v>
                </c:pt>
                <c:pt idx="2">
                  <c:v>Free/easy returns policy</c:v>
                </c:pt>
                <c:pt idx="3">
                  <c:v>Secure payment process</c:v>
                </c:pt>
                <c:pt idx="4">
                  <c:v>Loyalty points</c:v>
                </c:pt>
              </c:strCache>
            </c:strRef>
          </c:cat>
          <c:val>
            <c:numRef>
              <c:f>Sheet1!$B$2:$B$6</c:f>
              <c:numCache>
                <c:formatCode>General</c:formatCode>
                <c:ptCount val="5"/>
                <c:pt idx="0">
                  <c:v>1.62</c:v>
                </c:pt>
                <c:pt idx="1">
                  <c:v>1.52</c:v>
                </c:pt>
                <c:pt idx="2">
                  <c:v>0.8</c:v>
                </c:pt>
                <c:pt idx="3">
                  <c:v>0.78</c:v>
                </c:pt>
                <c:pt idx="4">
                  <c:v>0.77</c:v>
                </c:pt>
              </c:numCache>
            </c:numRef>
          </c:val>
          <c:extLst>
            <c:ext xmlns:c16="http://schemas.microsoft.com/office/drawing/2014/chart" uri="{C3380CC4-5D6E-409C-BE32-E72D297353CC}">
              <c16:uniqueId val="{00000000-FCA9-5A4E-9104-E359A389DD90}"/>
            </c:ext>
          </c:extLst>
        </c:ser>
        <c:ser>
          <c:idx val="1"/>
          <c:order val="1"/>
          <c:tx>
            <c:strRef>
              <c:f>Sheet1!$C$1</c:f>
              <c:strCache>
                <c:ptCount val="1"/>
                <c:pt idx="0">
                  <c:v>Millennials</c:v>
                </c:pt>
              </c:strCache>
            </c:strRef>
          </c:tx>
          <c:spPr>
            <a:solidFill>
              <a:srgbClr val="EF60A3"/>
            </a:solidFill>
            <a:ln>
              <a:noFill/>
            </a:ln>
            <a:effectLst/>
          </c:spPr>
          <c:invertIfNegative val="0"/>
          <c:dLbls>
            <c:dLbl>
              <c:idx val="0"/>
              <c:tx>
                <c:rich>
                  <a:bodyPr/>
                  <a:lstStyle/>
                  <a:p>
                    <a:fld id="{F65FB67B-F02E-0A4A-B608-91705959316E}" type="VALUE">
                      <a:rPr lang="en-US" smtClean="0"/>
                      <a:pPr/>
                      <a:t>[VALUE]</a:t>
                    </a:fld>
                    <a:r>
                      <a:rPr lang="en-US"/>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84E-6546-ACE5-B06BF31D1B8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F60A3"/>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Tailored/personalized recommendations</c:v>
                </c:pt>
                <c:pt idx="1">
                  <c:v>Eco-friendly delivery</c:v>
                </c:pt>
                <c:pt idx="2">
                  <c:v>Free/easy returns policy</c:v>
                </c:pt>
                <c:pt idx="3">
                  <c:v>Secure payment process</c:v>
                </c:pt>
                <c:pt idx="4">
                  <c:v>Loyalty points</c:v>
                </c:pt>
              </c:strCache>
            </c:strRef>
          </c:cat>
          <c:val>
            <c:numRef>
              <c:f>Sheet1!$C$2:$C$6</c:f>
              <c:numCache>
                <c:formatCode>General</c:formatCode>
                <c:ptCount val="5"/>
                <c:pt idx="0">
                  <c:v>1.5</c:v>
                </c:pt>
                <c:pt idx="1">
                  <c:v>1.22</c:v>
                </c:pt>
                <c:pt idx="2">
                  <c:v>0.93</c:v>
                </c:pt>
                <c:pt idx="3">
                  <c:v>0.91</c:v>
                </c:pt>
                <c:pt idx="4">
                  <c:v>1.01</c:v>
                </c:pt>
              </c:numCache>
            </c:numRef>
          </c:val>
          <c:extLst>
            <c:ext xmlns:c16="http://schemas.microsoft.com/office/drawing/2014/chart" uri="{C3380CC4-5D6E-409C-BE32-E72D297353CC}">
              <c16:uniqueId val="{00000001-FCA9-5A4E-9104-E359A389DD90}"/>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91530"/>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Tailored/personalized recommendations</c:v>
                </c:pt>
                <c:pt idx="1">
                  <c:v>Eco-friendly delivery</c:v>
                </c:pt>
                <c:pt idx="2">
                  <c:v>Free/easy returns policy</c:v>
                </c:pt>
                <c:pt idx="3">
                  <c:v>Secure payment process</c:v>
                </c:pt>
                <c:pt idx="4">
                  <c:v>Loyalty points</c:v>
                </c:pt>
              </c:strCache>
            </c:strRef>
          </c:cat>
          <c:val>
            <c:numRef>
              <c:f>Sheet1!$D$2:$D$6</c:f>
              <c:numCache>
                <c:formatCode>General</c:formatCode>
                <c:ptCount val="5"/>
                <c:pt idx="0">
                  <c:v>0.76</c:v>
                </c:pt>
                <c:pt idx="1">
                  <c:v>0.77</c:v>
                </c:pt>
                <c:pt idx="2">
                  <c:v>1.07</c:v>
                </c:pt>
                <c:pt idx="3">
                  <c:v>1.07</c:v>
                </c:pt>
                <c:pt idx="4">
                  <c:v>1.1000000000000001</c:v>
                </c:pt>
              </c:numCache>
            </c:numRef>
          </c:val>
          <c:extLst>
            <c:ext xmlns:c16="http://schemas.microsoft.com/office/drawing/2014/chart" uri="{C3380CC4-5D6E-409C-BE32-E72D297353CC}">
              <c16:uniqueId val="{00000002-FCA9-5A4E-9104-E359A389DD90}"/>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690C4"/>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Tailored/personalized recommendations</c:v>
                </c:pt>
                <c:pt idx="1">
                  <c:v>Eco-friendly delivery</c:v>
                </c:pt>
                <c:pt idx="2">
                  <c:v>Free/easy returns policy</c:v>
                </c:pt>
                <c:pt idx="3">
                  <c:v>Secure payment process</c:v>
                </c:pt>
                <c:pt idx="4">
                  <c:v>Loyalty points</c:v>
                </c:pt>
              </c:strCache>
            </c:strRef>
          </c:cat>
          <c:val>
            <c:numRef>
              <c:f>Sheet1!$E$2:$E$6</c:f>
              <c:numCache>
                <c:formatCode>General</c:formatCode>
                <c:ptCount val="5"/>
                <c:pt idx="0">
                  <c:v>0.37</c:v>
                </c:pt>
                <c:pt idx="1">
                  <c:v>0.7</c:v>
                </c:pt>
                <c:pt idx="2">
                  <c:v>1.1399999999999999</c:v>
                </c:pt>
                <c:pt idx="3">
                  <c:v>1.17</c:v>
                </c:pt>
                <c:pt idx="4">
                  <c:v>1.05</c:v>
                </c:pt>
              </c:numCache>
            </c:numRef>
          </c:val>
          <c:extLst>
            <c:ext xmlns:c16="http://schemas.microsoft.com/office/drawing/2014/chart" uri="{C3380CC4-5D6E-409C-BE32-E72D297353CC}">
              <c16:uniqueId val="{00000003-5298-5441-9B9B-FE4E24F54AD1}"/>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553476927"/>
        <c:crosses val="autoZero"/>
        <c:crossBetween val="between"/>
      </c:valAx>
      <c:spPr>
        <a:noFill/>
        <a:ln>
          <a:noFill/>
        </a:ln>
        <a:effectLst/>
      </c:spPr>
    </c:plotArea>
    <c:legend>
      <c:legendPos val="b"/>
      <c:layout>
        <c:manualLayout>
          <c:xMode val="edge"/>
          <c:yMode val="edge"/>
          <c:x val="0"/>
          <c:y val="2.3626638148320684E-2"/>
          <c:w val="0.42863652158570659"/>
          <c:h val="4.122494488766247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238098711471099E-3"/>
          <c:y val="4.1272640920226129E-3"/>
          <c:w val="0.99067629205888408"/>
          <c:h val="0.7987775383453952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512179"/>
              </a:solidFill>
              <a:ln>
                <a:noFill/>
              </a:ln>
              <a:effectLst/>
            </c:spPr>
            <c:extLst>
              <c:ext xmlns:c16="http://schemas.microsoft.com/office/drawing/2014/chart" uri="{C3380CC4-5D6E-409C-BE32-E72D297353CC}">
                <c16:uniqueId val="{00000003-6821-804E-A875-D023863DE409}"/>
              </c:ext>
            </c:extLst>
          </c:dPt>
          <c:dPt>
            <c:idx val="1"/>
            <c:invertIfNegative val="0"/>
            <c:bubble3D val="0"/>
            <c:spPr>
              <a:solidFill>
                <a:srgbClr val="EF60A3"/>
              </a:solidFill>
              <a:ln>
                <a:noFill/>
              </a:ln>
              <a:effectLst/>
            </c:spPr>
            <c:extLst>
              <c:ext xmlns:c16="http://schemas.microsoft.com/office/drawing/2014/chart" uri="{C3380CC4-5D6E-409C-BE32-E72D297353CC}">
                <c16:uniqueId val="{00000000-6821-804E-A875-D023863DE409}"/>
              </c:ext>
            </c:extLst>
          </c:dPt>
          <c:dPt>
            <c:idx val="2"/>
            <c:invertIfNegative val="0"/>
            <c:bubble3D val="0"/>
            <c:spPr>
              <a:solidFill>
                <a:srgbClr val="191530"/>
              </a:solidFill>
              <a:ln>
                <a:noFill/>
              </a:ln>
              <a:effectLst/>
            </c:spPr>
            <c:extLst>
              <c:ext xmlns:c16="http://schemas.microsoft.com/office/drawing/2014/chart" uri="{C3380CC4-5D6E-409C-BE32-E72D297353CC}">
                <c16:uniqueId val="{00000001-6821-804E-A875-D023863DE409}"/>
              </c:ext>
            </c:extLst>
          </c:dPt>
          <c:dPt>
            <c:idx val="3"/>
            <c:invertIfNegative val="0"/>
            <c:bubble3D val="0"/>
            <c:spPr>
              <a:solidFill>
                <a:srgbClr val="F690C4"/>
              </a:solidFill>
              <a:ln>
                <a:noFill/>
              </a:ln>
              <a:effectLst/>
            </c:spPr>
            <c:extLst>
              <c:ext xmlns:c16="http://schemas.microsoft.com/office/drawing/2014/chart" uri="{C3380CC4-5D6E-409C-BE32-E72D297353CC}">
                <c16:uniqueId val="{00000002-6821-804E-A875-D023863DE409}"/>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Gen Z</c:v>
                </c:pt>
                <c:pt idx="1">
                  <c:v>Millennials</c:v>
                </c:pt>
                <c:pt idx="2">
                  <c:v>Gen X</c:v>
                </c:pt>
                <c:pt idx="3">
                  <c:v>Baby boomers</c:v>
                </c:pt>
              </c:strCache>
            </c:strRef>
          </c:cat>
          <c:val>
            <c:numRef>
              <c:f>Sheet1!$B$2:$B$5</c:f>
              <c:numCache>
                <c:formatCode>0%</c:formatCode>
                <c:ptCount val="4"/>
                <c:pt idx="0">
                  <c:v>0.26200000000000001</c:v>
                </c:pt>
                <c:pt idx="1">
                  <c:v>0.22900000000000001</c:v>
                </c:pt>
                <c:pt idx="2">
                  <c:v>0.20899999999999999</c:v>
                </c:pt>
                <c:pt idx="3">
                  <c:v>0.154</c:v>
                </c:pt>
              </c:numCache>
            </c:numRef>
          </c:val>
          <c:extLst>
            <c:ext xmlns:c16="http://schemas.microsoft.com/office/drawing/2014/chart" uri="{C3380CC4-5D6E-409C-BE32-E72D297353CC}">
              <c16:uniqueId val="{00000000-6732-4F1B-B473-2365982FBB10}"/>
            </c:ext>
          </c:extLst>
        </c:ser>
        <c:dLbls>
          <c:dLblPos val="inEnd"/>
          <c:showLegendKey val="0"/>
          <c:showVal val="1"/>
          <c:showCatName val="0"/>
          <c:showSerName val="0"/>
          <c:showPercent val="0"/>
          <c:showBubbleSize val="0"/>
        </c:dLbls>
        <c:gapWidth val="73"/>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8.4693043362091047E-2"/>
          <c:y val="0.30967791126234534"/>
          <c:w val="0.61409859332734418"/>
          <c:h val="0.61616481852917204"/>
        </c:manualLayout>
      </c:layout>
      <c:doughnutChart>
        <c:varyColors val="1"/>
        <c:ser>
          <c:idx val="0"/>
          <c:order val="0"/>
          <c:tx>
            <c:strRef>
              <c:f>Sheet1!$B$1</c:f>
              <c:strCache>
                <c:ptCount val="1"/>
                <c:pt idx="0">
                  <c:v>Sales</c:v>
                </c:pt>
              </c:strCache>
            </c:strRef>
          </c:tx>
          <c:spPr>
            <a:ln w="6350">
              <a:solidFill>
                <a:srgbClr val="FFFFFF"/>
              </a:solidFill>
            </a:ln>
          </c:spPr>
          <c:dPt>
            <c:idx val="0"/>
            <c:bubble3D val="0"/>
            <c:spPr>
              <a:solidFill>
                <a:srgbClr val="512179"/>
              </a:solidFill>
              <a:ln w="6350">
                <a:solidFill>
                  <a:srgbClr val="FFFFFF"/>
                </a:solidFill>
              </a:ln>
              <a:effectLst/>
            </c:spPr>
            <c:extLst>
              <c:ext xmlns:c16="http://schemas.microsoft.com/office/drawing/2014/chart" uri="{C3380CC4-5D6E-409C-BE32-E72D297353CC}">
                <c16:uniqueId val="{0000001B-0176-114E-B95F-123F6D2A2E42}"/>
              </c:ext>
            </c:extLst>
          </c:dPt>
          <c:dPt>
            <c:idx val="1"/>
            <c:bubble3D val="0"/>
            <c:spPr>
              <a:solidFill>
                <a:srgbClr val="FFCAEA"/>
              </a:solidFill>
              <a:ln w="6350">
                <a:solidFill>
                  <a:srgbClr val="FFFFFF"/>
                </a:solidFill>
              </a:ln>
              <a:effectLst/>
            </c:spPr>
            <c:extLst>
              <c:ext xmlns:c16="http://schemas.microsoft.com/office/drawing/2014/chart" uri="{C3380CC4-5D6E-409C-BE32-E72D297353CC}">
                <c16:uniqueId val="{0000001D-0176-114E-B95F-123F6D2A2E42}"/>
              </c:ext>
            </c:extLst>
          </c:dPt>
          <c:dPt>
            <c:idx val="2"/>
            <c:bubble3D val="0"/>
            <c:spPr>
              <a:solidFill>
                <a:srgbClr val="EF60A3"/>
              </a:solidFill>
              <a:ln w="6350">
                <a:solidFill>
                  <a:srgbClr val="FFFFFF"/>
                </a:solidFill>
              </a:ln>
              <a:effectLst/>
            </c:spPr>
            <c:extLst>
              <c:ext xmlns:c16="http://schemas.microsoft.com/office/drawing/2014/chart" uri="{C3380CC4-5D6E-409C-BE32-E72D297353CC}">
                <c16:uniqueId val="{0000001F-0176-114E-B95F-123F6D2A2E42}"/>
              </c:ext>
            </c:extLst>
          </c:dPt>
          <c:dPt>
            <c:idx val="3"/>
            <c:bubble3D val="0"/>
            <c:spPr>
              <a:solidFill>
                <a:srgbClr val="191530"/>
              </a:solidFill>
              <a:ln w="6350">
                <a:solidFill>
                  <a:srgbClr val="FFFFFF"/>
                </a:solidFill>
              </a:ln>
              <a:effectLst/>
            </c:spPr>
            <c:extLst>
              <c:ext xmlns:c16="http://schemas.microsoft.com/office/drawing/2014/chart" uri="{C3380CC4-5D6E-409C-BE32-E72D297353CC}">
                <c16:uniqueId val="{00000021-0176-114E-B95F-123F6D2A2E42}"/>
              </c:ext>
            </c:extLst>
          </c:dPt>
          <c:dPt>
            <c:idx val="4"/>
            <c:bubble3D val="0"/>
            <c:spPr>
              <a:solidFill>
                <a:srgbClr val="F690C4"/>
              </a:solidFill>
              <a:ln w="6350">
                <a:solidFill>
                  <a:srgbClr val="FFFFFF"/>
                </a:solidFill>
              </a:ln>
              <a:effectLst/>
            </c:spPr>
            <c:extLst>
              <c:ext xmlns:c16="http://schemas.microsoft.com/office/drawing/2014/chart" uri="{C3380CC4-5D6E-409C-BE32-E72D297353CC}">
                <c16:uniqueId val="{00000001-6ABC-8945-9F32-25E44EDB523B}"/>
              </c:ext>
            </c:extLst>
          </c:dPt>
          <c:dPt>
            <c:idx val="5"/>
            <c:bubble3D val="0"/>
            <c:spPr>
              <a:solidFill>
                <a:srgbClr val="DA3441"/>
              </a:solidFill>
              <a:ln w="6350">
                <a:solidFill>
                  <a:srgbClr val="FFFFFF"/>
                </a:solidFill>
              </a:ln>
              <a:effectLst/>
            </c:spPr>
            <c:extLst>
              <c:ext xmlns:c16="http://schemas.microsoft.com/office/drawing/2014/chart" uri="{C3380CC4-5D6E-409C-BE32-E72D297353CC}">
                <c16:uniqueId val="{0000000B-8229-1E4C-9A79-AC52B55D7F82}"/>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I carefully do research before buying</c:v>
                </c:pt>
                <c:pt idx="1">
                  <c:v>I do research most of the time</c:v>
                </c:pt>
                <c:pt idx="2">
                  <c:v>An equal mix of research before and impulse purchases</c:v>
                </c:pt>
                <c:pt idx="3">
                  <c:v>I make immediate purchases most of the time</c:v>
                </c:pt>
                <c:pt idx="4">
                  <c:v>When I see something I like, I buy it</c:v>
                </c:pt>
              </c:strCache>
            </c:strRef>
          </c:cat>
          <c:val>
            <c:numRef>
              <c:f>Sheet1!$B$2:$B$6</c:f>
              <c:numCache>
                <c:formatCode>0%</c:formatCode>
                <c:ptCount val="5"/>
                <c:pt idx="0">
                  <c:v>0.36799999999999999</c:v>
                </c:pt>
                <c:pt idx="1">
                  <c:v>0.314</c:v>
                </c:pt>
                <c:pt idx="2">
                  <c:v>0.186</c:v>
                </c:pt>
                <c:pt idx="3">
                  <c:v>9.5000000000000001E-2</c:v>
                </c:pt>
                <c:pt idx="4">
                  <c:v>0.03</c:v>
                </c:pt>
              </c:numCache>
            </c:numRef>
          </c:val>
          <c:extLst>
            <c:ext xmlns:c16="http://schemas.microsoft.com/office/drawing/2014/chart" uri="{C3380CC4-5D6E-409C-BE32-E72D297353CC}">
              <c16:uniqueId val="{00000000-FCA9-5A4E-9104-E359A389DD90}"/>
            </c:ext>
          </c:extLst>
        </c:ser>
        <c:dLbls>
          <c:showLegendKey val="0"/>
          <c:showVal val="1"/>
          <c:showCatName val="0"/>
          <c:showSerName val="0"/>
          <c:showPercent val="0"/>
          <c:showBubbleSize val="0"/>
          <c:showLeaderLines val="1"/>
        </c:dLbls>
        <c:firstSliceAng val="0"/>
        <c:holeSize val="60"/>
      </c:doughnutChart>
      <c:spPr>
        <a:noFill/>
        <a:ln>
          <a:noFill/>
        </a:ln>
        <a:effectLst/>
      </c:spPr>
    </c:plotArea>
    <c:legend>
      <c:legendPos val="t"/>
      <c:layout>
        <c:manualLayout>
          <c:xMode val="edge"/>
          <c:yMode val="edge"/>
          <c:x val="2.1458590974105804E-3"/>
          <c:y val="1.5618063335551016E-2"/>
          <c:w val="0.8556170693114451"/>
          <c:h val="0.2153411194093174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43846988052526287"/>
          <c:y val="7.1688457547457715E-2"/>
          <c:w val="0.48863054673462819"/>
          <c:h val="0.8009558688884818"/>
        </c:manualLayout>
      </c:layout>
      <c:barChart>
        <c:barDir val="bar"/>
        <c:grouping val="clustered"/>
        <c:varyColors val="0"/>
        <c:ser>
          <c:idx val="0"/>
          <c:order val="0"/>
          <c:tx>
            <c:strRef>
              <c:f>Sheet1!$B$1</c:f>
              <c:strCache>
                <c:ptCount val="1"/>
                <c:pt idx="0">
                  <c:v>Series 1</c:v>
                </c:pt>
              </c:strCache>
            </c:strRef>
          </c:tx>
          <c:spPr>
            <a:solidFill>
              <a:srgbClr val="FFCA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91530"/>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Appeal of the aesthetics</c:v>
                </c:pt>
                <c:pt idx="1">
                  <c:v>It’s fun to buy/discover new things</c:v>
                </c:pt>
                <c:pt idx="2">
                  <c:v>I didn't want to miss out</c:v>
                </c:pt>
                <c:pt idx="3">
                  <c:v>To treat/reward myself</c:v>
                </c:pt>
                <c:pt idx="4">
                  <c:v>To take advantage of sales/deals</c:v>
                </c:pt>
              </c:strCache>
            </c:strRef>
          </c:cat>
          <c:val>
            <c:numRef>
              <c:f>Sheet1!$B$2:$B$6</c:f>
              <c:numCache>
                <c:formatCode>0%</c:formatCode>
                <c:ptCount val="5"/>
                <c:pt idx="0">
                  <c:v>0.32500000000000001</c:v>
                </c:pt>
                <c:pt idx="1">
                  <c:v>0.35799999999999998</c:v>
                </c:pt>
                <c:pt idx="2">
                  <c:v>0.378</c:v>
                </c:pt>
                <c:pt idx="3">
                  <c:v>0.39700000000000002</c:v>
                </c:pt>
                <c:pt idx="4">
                  <c:v>0.46600000000000003</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83"/>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9.0560696266519195E-3"/>
          <c:y val="5.6413619120107381E-2"/>
          <c:w val="0.94699915686582736"/>
          <c:h val="0.79432533723982179"/>
        </c:manualLayout>
      </c:layout>
      <c:barChart>
        <c:barDir val="col"/>
        <c:grouping val="clustered"/>
        <c:varyColors val="0"/>
        <c:ser>
          <c:idx val="0"/>
          <c:order val="0"/>
          <c:tx>
            <c:strRef>
              <c:f>Sheet1!$B$1</c:f>
              <c:strCache>
                <c:ptCount val="1"/>
                <c:pt idx="0">
                  <c:v>Planned to purchase in Q1 2023</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Electronics</c:v>
                </c:pt>
                <c:pt idx="1">
                  <c:v>Personal items (e.g. handbags, glasses)</c:v>
                </c:pt>
                <c:pt idx="2">
                  <c:v>Travel tickets</c:v>
                </c:pt>
              </c:strCache>
            </c:strRef>
          </c:cat>
          <c:val>
            <c:numRef>
              <c:f>Sheet1!$B$2:$B$4</c:f>
              <c:numCache>
                <c:formatCode>0%</c:formatCode>
                <c:ptCount val="3"/>
                <c:pt idx="0">
                  <c:v>0.65</c:v>
                </c:pt>
                <c:pt idx="1">
                  <c:v>0.57999999999999996</c:v>
                </c:pt>
                <c:pt idx="2">
                  <c:v>0.18</c:v>
                </c:pt>
              </c:numCache>
            </c:numRef>
          </c:val>
          <c:extLst>
            <c:ext xmlns:c16="http://schemas.microsoft.com/office/drawing/2014/chart" uri="{C3380CC4-5D6E-409C-BE32-E72D297353CC}">
              <c16:uniqueId val="{00000000-FCA9-5A4E-9104-E359A389DD90}"/>
            </c:ext>
          </c:extLst>
        </c:ser>
        <c:ser>
          <c:idx val="1"/>
          <c:order val="1"/>
          <c:tx>
            <c:strRef>
              <c:f>Sheet1!$C$1</c:f>
              <c:strCache>
                <c:ptCount val="1"/>
                <c:pt idx="0">
                  <c:v>Purchased 3-6 months later</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Electronics</c:v>
                </c:pt>
                <c:pt idx="1">
                  <c:v>Personal items (e.g. handbags, glasses)</c:v>
                </c:pt>
                <c:pt idx="2">
                  <c:v>Travel tickets</c:v>
                </c:pt>
              </c:strCache>
            </c:strRef>
          </c:cat>
          <c:val>
            <c:numRef>
              <c:f>Sheet1!$C$2:$C$4</c:f>
              <c:numCache>
                <c:formatCode>0%</c:formatCode>
                <c:ptCount val="3"/>
                <c:pt idx="0">
                  <c:v>0.66800000000000004</c:v>
                </c:pt>
                <c:pt idx="1">
                  <c:v>0.61399999999999999</c:v>
                </c:pt>
                <c:pt idx="2">
                  <c:v>0.2</c:v>
                </c:pt>
              </c:numCache>
            </c:numRef>
          </c:val>
          <c:extLst>
            <c:ext xmlns:c16="http://schemas.microsoft.com/office/drawing/2014/chart" uri="{C3380CC4-5D6E-409C-BE32-E72D297353CC}">
              <c16:uniqueId val="{00000001-FCA9-5A4E-9104-E359A389DD90}"/>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t"/>
      <c:layout>
        <c:manualLayout>
          <c:xMode val="edge"/>
          <c:yMode val="edge"/>
          <c:x val="3.1187835751626414E-3"/>
          <c:y val="1.9978610825837639E-2"/>
          <c:w val="0.5184164609618267"/>
          <c:h val="5.689892632008933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37016246283619E-3"/>
          <c:y val="0.1155392699296998"/>
          <c:w val="0.99067629205888408"/>
          <c:h val="0.73959324942682181"/>
        </c:manualLayout>
      </c:layout>
      <c:barChart>
        <c:barDir val="col"/>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Find new ideas/inspiration</c:v>
                </c:pt>
                <c:pt idx="1">
                  <c:v>Researching brands/products</c:v>
                </c:pt>
              </c:strCache>
            </c:strRef>
          </c:cat>
          <c:val>
            <c:numRef>
              <c:f>Sheet1!$B$2:$B$3</c:f>
              <c:numCache>
                <c:formatCode>0%</c:formatCode>
                <c:ptCount val="2"/>
                <c:pt idx="0">
                  <c:v>0.49099999999999999</c:v>
                </c:pt>
                <c:pt idx="1">
                  <c:v>0.41199999999999998</c:v>
                </c:pt>
              </c:numCache>
            </c:numRef>
          </c:val>
          <c:extLst>
            <c:ext xmlns:c16="http://schemas.microsoft.com/office/drawing/2014/chart" uri="{C3380CC4-5D6E-409C-BE32-E72D297353CC}">
              <c16:uniqueId val="{00000000-B0F0-FA48-B312-1DF4E43B7F56}"/>
            </c:ext>
          </c:extLst>
        </c:ser>
        <c:ser>
          <c:idx val="1"/>
          <c:order val="1"/>
          <c:tx>
            <c:strRef>
              <c:f>Sheet1!$C$1</c:f>
              <c:strCache>
                <c:ptCount val="1"/>
                <c:pt idx="0">
                  <c:v>Millennials</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Find new ideas/inspiration</c:v>
                </c:pt>
                <c:pt idx="1">
                  <c:v>Researching brands/products</c:v>
                </c:pt>
              </c:strCache>
            </c:strRef>
          </c:cat>
          <c:val>
            <c:numRef>
              <c:f>Sheet1!$C$2:$C$3</c:f>
              <c:numCache>
                <c:formatCode>0%</c:formatCode>
                <c:ptCount val="2"/>
                <c:pt idx="0">
                  <c:v>0.46400000000000002</c:v>
                </c:pt>
                <c:pt idx="1">
                  <c:v>0.435</c:v>
                </c:pt>
              </c:numCache>
            </c:numRef>
          </c:val>
          <c:extLst>
            <c:ext xmlns:c16="http://schemas.microsoft.com/office/drawing/2014/chart" uri="{C3380CC4-5D6E-409C-BE32-E72D297353CC}">
              <c16:uniqueId val="{00000001-B0F0-FA48-B312-1DF4E43B7F56}"/>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Find new ideas/inspiration</c:v>
                </c:pt>
                <c:pt idx="1">
                  <c:v>Researching brands/products</c:v>
                </c:pt>
              </c:strCache>
            </c:strRef>
          </c:cat>
          <c:val>
            <c:numRef>
              <c:f>Sheet1!$D$2:$D$3</c:f>
              <c:numCache>
                <c:formatCode>0%</c:formatCode>
                <c:ptCount val="2"/>
                <c:pt idx="0">
                  <c:v>0.42399999999999999</c:v>
                </c:pt>
                <c:pt idx="1">
                  <c:v>0.45400000000000001</c:v>
                </c:pt>
              </c:numCache>
            </c:numRef>
          </c:val>
          <c:extLst>
            <c:ext xmlns:c16="http://schemas.microsoft.com/office/drawing/2014/chart" uri="{C3380CC4-5D6E-409C-BE32-E72D297353CC}">
              <c16:uniqueId val="{00000000-58F0-DC48-9CF1-7129A3D95C1E}"/>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Find new ideas/inspiration</c:v>
                </c:pt>
                <c:pt idx="1">
                  <c:v>Researching brands/products</c:v>
                </c:pt>
              </c:strCache>
            </c:strRef>
          </c:cat>
          <c:val>
            <c:numRef>
              <c:f>Sheet1!$E$2:$E$3</c:f>
              <c:numCache>
                <c:formatCode>0%</c:formatCode>
                <c:ptCount val="2"/>
                <c:pt idx="0">
                  <c:v>0.36099999999999999</c:v>
                </c:pt>
                <c:pt idx="1">
                  <c:v>0.45500000000000002</c:v>
                </c:pt>
              </c:numCache>
            </c:numRef>
          </c:val>
          <c:extLst>
            <c:ext xmlns:c16="http://schemas.microsoft.com/office/drawing/2014/chart" uri="{C3380CC4-5D6E-409C-BE32-E72D297353CC}">
              <c16:uniqueId val="{00000001-58F0-DC48-9CF1-7129A3D95C1E}"/>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b"/>
      <c:layout>
        <c:manualLayout>
          <c:xMode val="edge"/>
          <c:yMode val="edge"/>
          <c:x val="4.8352694410468564E-2"/>
          <c:y val="4.3441422311204535E-2"/>
          <c:w val="0.43018465396065536"/>
          <c:h val="5.288341922763602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2.5261061967979954E-2"/>
          <c:y val="5.6413700470114174E-2"/>
          <c:w val="0.94699915686582736"/>
          <c:h val="0.79432533723982179"/>
        </c:manualLayout>
      </c:layout>
      <c:barChart>
        <c:barDir val="col"/>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12179"/>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Ads seen on social media</c:v>
                </c:pt>
                <c:pt idx="1">
                  <c:v>Ads seen on Tv</c:v>
                </c:pt>
                <c:pt idx="2">
                  <c:v>Search engines</c:v>
                </c:pt>
                <c:pt idx="3">
                  <c:v>Word-of-mouth recommendations</c:v>
                </c:pt>
              </c:strCache>
            </c:strRef>
          </c:cat>
          <c:val>
            <c:numRef>
              <c:f>Sheet1!$B$2:$B$5</c:f>
              <c:numCache>
                <c:formatCode>0%</c:formatCode>
                <c:ptCount val="4"/>
                <c:pt idx="0">
                  <c:v>0.307</c:v>
                </c:pt>
                <c:pt idx="1">
                  <c:v>0.26600000000000001</c:v>
                </c:pt>
                <c:pt idx="2">
                  <c:v>0.27700000000000002</c:v>
                </c:pt>
                <c:pt idx="3">
                  <c:v>0.24299999999999999</c:v>
                </c:pt>
              </c:numCache>
            </c:numRef>
          </c:val>
          <c:extLst>
            <c:ext xmlns:c16="http://schemas.microsoft.com/office/drawing/2014/chart" uri="{C3380CC4-5D6E-409C-BE32-E72D297353CC}">
              <c16:uniqueId val="{00000000-FCA9-5A4E-9104-E359A389DD90}"/>
            </c:ext>
          </c:extLst>
        </c:ser>
        <c:ser>
          <c:idx val="1"/>
          <c:order val="1"/>
          <c:tx>
            <c:strRef>
              <c:f>Sheet1!$C$1</c:f>
              <c:strCache>
                <c:ptCount val="1"/>
                <c:pt idx="0">
                  <c:v>Millennials</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F60A3"/>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Ads seen on social media</c:v>
                </c:pt>
                <c:pt idx="1">
                  <c:v>Ads seen on Tv</c:v>
                </c:pt>
                <c:pt idx="2">
                  <c:v>Search engines</c:v>
                </c:pt>
                <c:pt idx="3">
                  <c:v>Word-of-mouth recommendations</c:v>
                </c:pt>
              </c:strCache>
            </c:strRef>
          </c:cat>
          <c:val>
            <c:numRef>
              <c:f>Sheet1!$C$2:$C$5</c:f>
              <c:numCache>
                <c:formatCode>0%</c:formatCode>
                <c:ptCount val="4"/>
                <c:pt idx="0">
                  <c:v>0.29699999999999999</c:v>
                </c:pt>
                <c:pt idx="1">
                  <c:v>0.29099999999999998</c:v>
                </c:pt>
                <c:pt idx="2">
                  <c:v>0.314</c:v>
                </c:pt>
                <c:pt idx="3">
                  <c:v>0.26800000000000002</c:v>
                </c:pt>
              </c:numCache>
            </c:numRef>
          </c:val>
          <c:extLst>
            <c:ext xmlns:c16="http://schemas.microsoft.com/office/drawing/2014/chart" uri="{C3380CC4-5D6E-409C-BE32-E72D297353CC}">
              <c16:uniqueId val="{00000001-FCA9-5A4E-9104-E359A389DD90}"/>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91530"/>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Ads seen on social media</c:v>
                </c:pt>
                <c:pt idx="1">
                  <c:v>Ads seen on Tv</c:v>
                </c:pt>
                <c:pt idx="2">
                  <c:v>Search engines</c:v>
                </c:pt>
                <c:pt idx="3">
                  <c:v>Word-of-mouth recommendations</c:v>
                </c:pt>
              </c:strCache>
            </c:strRef>
          </c:cat>
          <c:val>
            <c:numRef>
              <c:f>Sheet1!$D$2:$D$5</c:f>
              <c:numCache>
                <c:formatCode>0%</c:formatCode>
                <c:ptCount val="4"/>
                <c:pt idx="0">
                  <c:v>0.26600000000000001</c:v>
                </c:pt>
                <c:pt idx="1">
                  <c:v>0.34499999999999997</c:v>
                </c:pt>
                <c:pt idx="2">
                  <c:v>0.34799999999999998</c:v>
                </c:pt>
                <c:pt idx="3">
                  <c:v>0.315</c:v>
                </c:pt>
              </c:numCache>
            </c:numRef>
          </c:val>
          <c:extLst>
            <c:ext xmlns:c16="http://schemas.microsoft.com/office/drawing/2014/chart" uri="{C3380CC4-5D6E-409C-BE32-E72D297353CC}">
              <c16:uniqueId val="{00000002-FCA9-5A4E-9104-E359A389DD90}"/>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690C4"/>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Ads seen on social media</c:v>
                </c:pt>
                <c:pt idx="1">
                  <c:v>Ads seen on Tv</c:v>
                </c:pt>
                <c:pt idx="2">
                  <c:v>Search engines</c:v>
                </c:pt>
                <c:pt idx="3">
                  <c:v>Word-of-mouth recommendations</c:v>
                </c:pt>
              </c:strCache>
            </c:strRef>
          </c:cat>
          <c:val>
            <c:numRef>
              <c:f>Sheet1!$E$2:$E$5</c:f>
              <c:numCache>
                <c:formatCode>0%</c:formatCode>
                <c:ptCount val="4"/>
                <c:pt idx="0">
                  <c:v>0.20799999999999999</c:v>
                </c:pt>
                <c:pt idx="1">
                  <c:v>0.39200000000000002</c:v>
                </c:pt>
                <c:pt idx="2">
                  <c:v>0.35599999999999998</c:v>
                </c:pt>
                <c:pt idx="3">
                  <c:v>0.34699999999999998</c:v>
                </c:pt>
              </c:numCache>
            </c:numRef>
          </c:val>
          <c:extLst>
            <c:ext xmlns:c16="http://schemas.microsoft.com/office/drawing/2014/chart" uri="{C3380CC4-5D6E-409C-BE32-E72D297353CC}">
              <c16:uniqueId val="{00000003-5298-5441-9B9B-FE4E24F54AD1}"/>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t"/>
      <c:layout>
        <c:manualLayout>
          <c:xMode val="edge"/>
          <c:yMode val="edge"/>
          <c:x val="0"/>
          <c:y val="1.8959275128690434E-2"/>
          <c:w val="0.28060823927181033"/>
          <c:h val="5.39958662808794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reviews</c:v>
                </c:pt>
                <c:pt idx="1">
                  <c:v>Vlogs</c:v>
                </c:pt>
              </c:strCache>
            </c:strRef>
          </c:cat>
          <c:val>
            <c:numRef>
              <c:f>Sheet1!$B$2:$B$3</c:f>
              <c:numCache>
                <c:formatCode>0%</c:formatCode>
                <c:ptCount val="2"/>
                <c:pt idx="0">
                  <c:v>0.33500000000000002</c:v>
                </c:pt>
                <c:pt idx="1">
                  <c:v>0.159</c:v>
                </c:pt>
              </c:numCache>
            </c:numRef>
          </c:val>
          <c:extLst>
            <c:ext xmlns:c16="http://schemas.microsoft.com/office/drawing/2014/chart" uri="{C3380CC4-5D6E-409C-BE32-E72D297353CC}">
              <c16:uniqueId val="{00000000-97A5-0A48-9A51-6E4FDE14E7D7}"/>
            </c:ext>
          </c:extLst>
        </c:ser>
        <c:ser>
          <c:idx val="1"/>
          <c:order val="1"/>
          <c:tx>
            <c:strRef>
              <c:f>Sheet1!$C$1</c:f>
              <c:strCache>
                <c:ptCount val="1"/>
                <c:pt idx="0">
                  <c:v>Millennials</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reviews</c:v>
                </c:pt>
                <c:pt idx="1">
                  <c:v>Vlogs</c:v>
                </c:pt>
              </c:strCache>
            </c:strRef>
          </c:cat>
          <c:val>
            <c:numRef>
              <c:f>Sheet1!$C$2:$C$3</c:f>
              <c:numCache>
                <c:formatCode>0%</c:formatCode>
                <c:ptCount val="2"/>
                <c:pt idx="0">
                  <c:v>0.36899999999999999</c:v>
                </c:pt>
                <c:pt idx="1">
                  <c:v>0.13500000000000001</c:v>
                </c:pt>
              </c:numCache>
            </c:numRef>
          </c:val>
          <c:extLst>
            <c:ext xmlns:c16="http://schemas.microsoft.com/office/drawing/2014/chart" uri="{C3380CC4-5D6E-409C-BE32-E72D297353CC}">
              <c16:uniqueId val="{00000001-97A5-0A48-9A51-6E4FDE14E7D7}"/>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reviews</c:v>
                </c:pt>
                <c:pt idx="1">
                  <c:v>Vlogs</c:v>
                </c:pt>
              </c:strCache>
            </c:strRef>
          </c:cat>
          <c:val>
            <c:numRef>
              <c:f>Sheet1!$D$2:$D$3</c:f>
              <c:numCache>
                <c:formatCode>0%</c:formatCode>
                <c:ptCount val="2"/>
                <c:pt idx="0">
                  <c:v>0.39</c:v>
                </c:pt>
                <c:pt idx="1">
                  <c:v>8.5999999999999993E-2</c:v>
                </c:pt>
              </c:numCache>
            </c:numRef>
          </c:val>
          <c:extLst>
            <c:ext xmlns:c16="http://schemas.microsoft.com/office/drawing/2014/chart" uri="{C3380CC4-5D6E-409C-BE32-E72D297353CC}">
              <c16:uniqueId val="{00000002-97A5-0A48-9A51-6E4FDE14E7D7}"/>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Consumer reviews</c:v>
                </c:pt>
                <c:pt idx="1">
                  <c:v>Vlogs</c:v>
                </c:pt>
              </c:strCache>
            </c:strRef>
          </c:cat>
          <c:val>
            <c:numRef>
              <c:f>Sheet1!$E$2:$E$3</c:f>
              <c:numCache>
                <c:formatCode>0%</c:formatCode>
                <c:ptCount val="2"/>
                <c:pt idx="0">
                  <c:v>0.42</c:v>
                </c:pt>
                <c:pt idx="1">
                  <c:v>0.05</c:v>
                </c:pt>
              </c:numCache>
            </c:numRef>
          </c:val>
          <c:extLst>
            <c:ext xmlns:c16="http://schemas.microsoft.com/office/drawing/2014/chart" uri="{C3380CC4-5D6E-409C-BE32-E72D297353CC}">
              <c16:uniqueId val="{00000003-F82A-FD44-905A-A866C8E15752}"/>
            </c:ext>
          </c:extLst>
        </c:ser>
        <c:dLbls>
          <c:showLegendKey val="0"/>
          <c:showVal val="1"/>
          <c:showCatName val="0"/>
          <c:showSerName val="0"/>
          <c:showPercent val="0"/>
          <c:showBubbleSize val="0"/>
        </c:dLbls>
        <c:gapWidth val="120"/>
        <c:overlap val="-40"/>
        <c:axId val="553476927"/>
        <c:axId val="573270847"/>
      </c:barChart>
      <c:catAx>
        <c:axId val="55347692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legend>
      <c:legendPos val="t"/>
      <c:layout>
        <c:manualLayout>
          <c:xMode val="edge"/>
          <c:yMode val="edge"/>
          <c:x val="2.9111573385627956E-4"/>
          <c:y val="1.9357897031230233E-2"/>
          <c:w val="0.36516636631865373"/>
          <c:h val="5.513113832055763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CA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91530"/>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TikTok</c:v>
                </c:pt>
                <c:pt idx="1">
                  <c:v>Instagram</c:v>
                </c:pt>
                <c:pt idx="2">
                  <c:v>Snapchat</c:v>
                </c:pt>
                <c:pt idx="3">
                  <c:v>Discord</c:v>
                </c:pt>
                <c:pt idx="4">
                  <c:v>ChatGPT</c:v>
                </c:pt>
              </c:strCache>
            </c:strRef>
          </c:cat>
          <c:val>
            <c:numRef>
              <c:f>Sheet1!$B$2:$B$6</c:f>
              <c:numCache>
                <c:formatCode>General</c:formatCode>
                <c:ptCount val="5"/>
                <c:pt idx="0">
                  <c:v>1.47</c:v>
                </c:pt>
                <c:pt idx="1">
                  <c:v>1.48</c:v>
                </c:pt>
                <c:pt idx="2">
                  <c:v>1.53</c:v>
                </c:pt>
                <c:pt idx="3">
                  <c:v>1.66</c:v>
                </c:pt>
                <c:pt idx="4">
                  <c:v>1.72</c:v>
                </c:pt>
              </c:numCache>
            </c:numRef>
          </c:val>
          <c:extLst>
            <c:ext xmlns:c16="http://schemas.microsoft.com/office/drawing/2014/chart" uri="{C3380CC4-5D6E-409C-BE32-E72D297353CC}">
              <c16:uniqueId val="{00000000-A39D-BC4C-B476-D26ADDA9CF2E}"/>
            </c:ext>
          </c:extLst>
        </c:ser>
        <c:dLbls>
          <c:dLblPos val="inEnd"/>
          <c:showLegendKey val="0"/>
          <c:showVal val="1"/>
          <c:showCatName val="0"/>
          <c:showSerName val="0"/>
          <c:showPercent val="0"/>
          <c:showBubbleSize val="0"/>
        </c:dLbls>
        <c:gapWidth val="100"/>
        <c:axId val="720661855"/>
        <c:axId val="816477311"/>
      </c:barChart>
      <c:catAx>
        <c:axId val="720661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Poppins" pitchFamily="2" charset="77"/>
                <a:ea typeface="+mn-ea"/>
                <a:cs typeface="Poppins" pitchFamily="2" charset="77"/>
              </a:defRPr>
            </a:pPr>
            <a:endParaRPr lang="en-US"/>
          </a:p>
        </c:txPr>
        <c:crossAx val="816477311"/>
        <c:crosses val="autoZero"/>
        <c:auto val="1"/>
        <c:lblAlgn val="ctr"/>
        <c:lblOffset val="100"/>
        <c:noMultiLvlLbl val="0"/>
      </c:catAx>
      <c:valAx>
        <c:axId val="816477311"/>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20661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0.13999813451801921"/>
          <c:w val="0.79539741078109705"/>
          <c:h val="0.83338206643002299"/>
        </c:manualLayout>
      </c:layout>
      <c:barChart>
        <c:barDir val="bar"/>
        <c:grouping val="clustered"/>
        <c:varyColors val="0"/>
        <c:ser>
          <c:idx val="0"/>
          <c:order val="0"/>
          <c:tx>
            <c:strRef>
              <c:f>Sheet1!$B$1</c:f>
              <c:strCache>
                <c:ptCount val="1"/>
                <c:pt idx="0">
                  <c:v>Gen Z</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Image search</c:v>
                </c:pt>
                <c:pt idx="1">
                  <c:v>Voice search</c:v>
                </c:pt>
                <c:pt idx="2">
                  <c:v>Artificial intelligence</c:v>
                </c:pt>
              </c:strCache>
            </c:strRef>
          </c:cat>
          <c:val>
            <c:numRef>
              <c:f>Sheet1!$B$2:$B$4</c:f>
              <c:numCache>
                <c:formatCode>0%</c:formatCode>
                <c:ptCount val="3"/>
                <c:pt idx="0">
                  <c:v>0.71299999999999997</c:v>
                </c:pt>
                <c:pt idx="1">
                  <c:v>0.65100000000000002</c:v>
                </c:pt>
                <c:pt idx="2">
                  <c:v>0.60699999999999998</c:v>
                </c:pt>
              </c:numCache>
            </c:numRef>
          </c:val>
          <c:extLst>
            <c:ext xmlns:c16="http://schemas.microsoft.com/office/drawing/2014/chart" uri="{C3380CC4-5D6E-409C-BE32-E72D297353CC}">
              <c16:uniqueId val="{00000000-97A5-0A48-9A51-6E4FDE14E7D7}"/>
            </c:ext>
          </c:extLst>
        </c:ser>
        <c:ser>
          <c:idx val="1"/>
          <c:order val="1"/>
          <c:tx>
            <c:strRef>
              <c:f>Sheet1!$C$1</c:f>
              <c:strCache>
                <c:ptCount val="1"/>
                <c:pt idx="0">
                  <c:v>Millennials</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Image search</c:v>
                </c:pt>
                <c:pt idx="1">
                  <c:v>Voice search</c:v>
                </c:pt>
                <c:pt idx="2">
                  <c:v>Artificial intelligence</c:v>
                </c:pt>
              </c:strCache>
            </c:strRef>
          </c:cat>
          <c:val>
            <c:numRef>
              <c:f>Sheet1!$C$2:$C$4</c:f>
              <c:numCache>
                <c:formatCode>0%</c:formatCode>
                <c:ptCount val="3"/>
                <c:pt idx="0">
                  <c:v>0.70899999999999996</c:v>
                </c:pt>
                <c:pt idx="1">
                  <c:v>0.62</c:v>
                </c:pt>
                <c:pt idx="2">
                  <c:v>0.51100000000000001</c:v>
                </c:pt>
              </c:numCache>
            </c:numRef>
          </c:val>
          <c:extLst>
            <c:ext xmlns:c16="http://schemas.microsoft.com/office/drawing/2014/chart" uri="{C3380CC4-5D6E-409C-BE32-E72D297353CC}">
              <c16:uniqueId val="{00000001-97A5-0A48-9A51-6E4FDE14E7D7}"/>
            </c:ext>
          </c:extLst>
        </c:ser>
        <c:ser>
          <c:idx val="2"/>
          <c:order val="2"/>
          <c:tx>
            <c:strRef>
              <c:f>Sheet1!$D$1</c:f>
              <c:strCache>
                <c:ptCount val="1"/>
                <c:pt idx="0">
                  <c:v>Gen X</c:v>
                </c:pt>
              </c:strCache>
            </c:strRef>
          </c:tx>
          <c:spPr>
            <a:solidFill>
              <a:srgbClr val="19153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Image search</c:v>
                </c:pt>
                <c:pt idx="1">
                  <c:v>Voice search</c:v>
                </c:pt>
                <c:pt idx="2">
                  <c:v>Artificial intelligence</c:v>
                </c:pt>
              </c:strCache>
            </c:strRef>
          </c:cat>
          <c:val>
            <c:numRef>
              <c:f>Sheet1!$D$2:$D$4</c:f>
              <c:numCache>
                <c:formatCode>0%</c:formatCode>
                <c:ptCount val="3"/>
                <c:pt idx="0">
                  <c:v>0.53</c:v>
                </c:pt>
                <c:pt idx="1">
                  <c:v>0.45500000000000002</c:v>
                </c:pt>
                <c:pt idx="2">
                  <c:v>0.30399999999999999</c:v>
                </c:pt>
              </c:numCache>
            </c:numRef>
          </c:val>
          <c:extLst>
            <c:ext xmlns:c16="http://schemas.microsoft.com/office/drawing/2014/chart" uri="{C3380CC4-5D6E-409C-BE32-E72D297353CC}">
              <c16:uniqueId val="{00000002-97A5-0A48-9A51-6E4FDE14E7D7}"/>
            </c:ext>
          </c:extLst>
        </c:ser>
        <c:ser>
          <c:idx val="3"/>
          <c:order val="3"/>
          <c:tx>
            <c:strRef>
              <c:f>Sheet1!$E$1</c:f>
              <c:strCache>
                <c:ptCount val="1"/>
                <c:pt idx="0">
                  <c:v>Baby boomers</c:v>
                </c:pt>
              </c:strCache>
            </c:strRef>
          </c:tx>
          <c:spPr>
            <a:solidFill>
              <a:srgbClr val="F690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Image search</c:v>
                </c:pt>
                <c:pt idx="1">
                  <c:v>Voice search</c:v>
                </c:pt>
                <c:pt idx="2">
                  <c:v>Artificial intelligence</c:v>
                </c:pt>
              </c:strCache>
            </c:strRef>
          </c:cat>
          <c:val>
            <c:numRef>
              <c:f>Sheet1!$E$2:$E$4</c:f>
              <c:numCache>
                <c:formatCode>0%</c:formatCode>
                <c:ptCount val="3"/>
                <c:pt idx="0">
                  <c:v>0.33300000000000002</c:v>
                </c:pt>
                <c:pt idx="1">
                  <c:v>0.312</c:v>
                </c:pt>
                <c:pt idx="2">
                  <c:v>0.13700000000000001</c:v>
                </c:pt>
              </c:numCache>
            </c:numRef>
          </c:val>
          <c:extLst>
            <c:ext xmlns:c16="http://schemas.microsoft.com/office/drawing/2014/chart" uri="{C3380CC4-5D6E-409C-BE32-E72D297353CC}">
              <c16:uniqueId val="{00000003-F82A-FD44-905A-A866C8E15752}"/>
            </c:ext>
          </c:extLst>
        </c:ser>
        <c:dLbls>
          <c:showLegendKey val="0"/>
          <c:showVal val="1"/>
          <c:showCatName val="0"/>
          <c:showSerName val="0"/>
          <c:showPercent val="0"/>
          <c:showBubbleSize val="0"/>
        </c:dLbls>
        <c:gapWidth val="120"/>
        <c:overlap val="-40"/>
        <c:axId val="553476927"/>
        <c:axId val="573270847"/>
      </c:barChart>
      <c:catAx>
        <c:axId val="55347692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legend>
      <c:legendPos val="t"/>
      <c:layout>
        <c:manualLayout>
          <c:xMode val="edge"/>
          <c:yMode val="edge"/>
          <c:x val="4.0408704551944466E-3"/>
          <c:y val="3.6602223696442067E-2"/>
          <c:w val="0.71907919144754728"/>
          <c:h val="5.68597335714442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7.1506352087114339E-2"/>
          <c:y val="0.15043653458697112"/>
          <c:w val="0.85336362900191021"/>
          <c:h val="0.68169791066244323"/>
        </c:manualLayout>
      </c:layout>
      <c:lineChart>
        <c:grouping val="standard"/>
        <c:varyColors val="0"/>
        <c:ser>
          <c:idx val="0"/>
          <c:order val="0"/>
          <c:tx>
            <c:strRef>
              <c:f>Sheet1!$B$1</c:f>
              <c:strCache>
                <c:ptCount val="1"/>
                <c:pt idx="0">
                  <c:v>Baby Boomers</c:v>
                </c:pt>
              </c:strCache>
            </c:strRef>
          </c:tx>
          <c:spPr>
            <a:ln w="101600" cap="rnd">
              <a:solidFill>
                <a:srgbClr val="F690C4"/>
              </a:solidFill>
              <a:round/>
            </a:ln>
            <a:effectLst/>
          </c:spPr>
          <c:marker>
            <c:symbol val="circle"/>
            <c:size val="7"/>
            <c:spPr>
              <a:solidFill>
                <a:srgbClr val="FFFFFF"/>
              </a:solidFill>
              <a:ln w="9525">
                <a:solidFill>
                  <a:srgbClr val="F690C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690C4"/>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Q2 2021</c:v>
                </c:pt>
                <c:pt idx="1">
                  <c:v>Q2 2022</c:v>
                </c:pt>
                <c:pt idx="2">
                  <c:v>Q2 2023</c:v>
                </c:pt>
              </c:strCache>
            </c:strRef>
          </c:cat>
          <c:val>
            <c:numRef>
              <c:f>Sheet1!$B$2:$B$4</c:f>
              <c:numCache>
                <c:formatCode>0%</c:formatCode>
                <c:ptCount val="3"/>
                <c:pt idx="0">
                  <c:v>0.01</c:v>
                </c:pt>
                <c:pt idx="1">
                  <c:v>3.2000000000000001E-2</c:v>
                </c:pt>
                <c:pt idx="2">
                  <c:v>3.9E-2</c:v>
                </c:pt>
              </c:numCache>
            </c:numRef>
          </c:val>
          <c:smooth val="1"/>
          <c:extLst>
            <c:ext xmlns:c16="http://schemas.microsoft.com/office/drawing/2014/chart" uri="{C3380CC4-5D6E-409C-BE32-E72D297353CC}">
              <c16:uniqueId val="{00000000-FCA9-5A4E-9104-E359A389DD90}"/>
            </c:ext>
          </c:extLst>
        </c:ser>
        <c:dLbls>
          <c:showLegendKey val="0"/>
          <c:showVal val="1"/>
          <c:showCatName val="0"/>
          <c:showSerName val="0"/>
          <c:showPercent val="0"/>
          <c:showBubbleSize val="0"/>
        </c:dLbls>
        <c:marker val="1"/>
        <c:smooth val="0"/>
        <c:axId val="553476927"/>
        <c:axId val="573270847"/>
      </c:line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midCat"/>
      </c:valAx>
      <c:spPr>
        <a:noFill/>
        <a:ln>
          <a:noFill/>
        </a:ln>
        <a:effectLst/>
      </c:spPr>
    </c:plotArea>
    <c:legend>
      <c:legendPos val="t"/>
      <c:layout>
        <c:manualLayout>
          <c:xMode val="edge"/>
          <c:yMode val="edge"/>
          <c:x val="5.9874351270144325E-4"/>
          <c:y val="1.8812334373689989E-2"/>
          <c:w val="0.33584785577711007"/>
          <c:h val="5.35773801676519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Series 1</c:v>
                </c:pt>
              </c:strCache>
            </c:strRef>
          </c:tx>
          <c:spPr>
            <a:solidFill>
              <a:srgbClr val="5121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Quick/easy online checkout</c:v>
                </c:pt>
                <c:pt idx="1">
                  <c:v>Reviews from other customers</c:v>
                </c:pt>
                <c:pt idx="2">
                  <c:v>Next-day delivery</c:v>
                </c:pt>
                <c:pt idx="3">
                  <c:v>Coupons and discounts</c:v>
                </c:pt>
                <c:pt idx="4">
                  <c:v>Free delivery</c:v>
                </c:pt>
              </c:strCache>
            </c:strRef>
          </c:cat>
          <c:val>
            <c:numRef>
              <c:f>Sheet1!$B$2:$B$6</c:f>
              <c:numCache>
                <c:formatCode>0%</c:formatCode>
                <c:ptCount val="5"/>
                <c:pt idx="0">
                  <c:v>0.222</c:v>
                </c:pt>
                <c:pt idx="1">
                  <c:v>0.254</c:v>
                </c:pt>
                <c:pt idx="2">
                  <c:v>0.26</c:v>
                </c:pt>
                <c:pt idx="3">
                  <c:v>0.32800000000000001</c:v>
                </c:pt>
                <c:pt idx="4">
                  <c:v>0.42099999999999999</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8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Series 1</c:v>
                </c:pt>
              </c:strCache>
            </c:strRef>
          </c:tx>
          <c:spPr>
            <a:solidFill>
              <a:srgbClr val="EF60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Quick/easy online checkout</c:v>
                </c:pt>
                <c:pt idx="1">
                  <c:v>Reviews from other customers</c:v>
                </c:pt>
                <c:pt idx="2">
                  <c:v>Next-day delivery</c:v>
                </c:pt>
                <c:pt idx="3">
                  <c:v>Coupons and discounts</c:v>
                </c:pt>
                <c:pt idx="4">
                  <c:v>Free delivery</c:v>
                </c:pt>
              </c:strCache>
            </c:strRef>
          </c:cat>
          <c:val>
            <c:numRef>
              <c:f>Sheet1!$B$2:$B$6</c:f>
              <c:numCache>
                <c:formatCode>0%</c:formatCode>
                <c:ptCount val="5"/>
                <c:pt idx="0">
                  <c:v>0.23400000000000001</c:v>
                </c:pt>
                <c:pt idx="1">
                  <c:v>0.25700000000000001</c:v>
                </c:pt>
                <c:pt idx="2">
                  <c:v>0.27</c:v>
                </c:pt>
                <c:pt idx="3">
                  <c:v>0.32400000000000001</c:v>
                </c:pt>
                <c:pt idx="4">
                  <c:v>0.41799999999999998</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8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9AB6C1-6FED-4E7A-874A-6A28E5A0C5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45B8F3-332F-413C-B4B4-BFEA1746A7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E7A9D5-71E3-4568-937F-3B864594B02A}" type="datetimeFigureOut">
              <a:rPr lang="en-GB" smtClean="0"/>
              <a:t>18/09/2023</a:t>
            </a:fld>
            <a:endParaRPr lang="en-GB"/>
          </a:p>
        </p:txBody>
      </p:sp>
      <p:sp>
        <p:nvSpPr>
          <p:cNvPr id="4" name="Footer Placeholder 3">
            <a:extLst>
              <a:ext uri="{FF2B5EF4-FFF2-40B4-BE49-F238E27FC236}">
                <a16:creationId xmlns:a16="http://schemas.microsoft.com/office/drawing/2014/main" id="{1E9BDFE5-219E-4620-8362-572157EC5E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D34DFEC-DCD1-408B-9718-333D7C196C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CF236-BC89-4844-9F03-42DC14680B0E}" type="slidenum">
              <a:rPr lang="en-GB" smtClean="0"/>
              <a:t>‹#›</a:t>
            </a:fld>
            <a:endParaRPr lang="en-GB"/>
          </a:p>
        </p:txBody>
      </p:sp>
    </p:spTree>
    <p:extLst>
      <p:ext uri="{BB962C8B-B14F-4D97-AF65-F5344CB8AC3E}">
        <p14:creationId xmlns:p14="http://schemas.microsoft.com/office/powerpoint/2010/main" val="1500658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WHITE">
    <p:bg>
      <p:bgPr>
        <a:solidFill>
          <a:schemeClr val="tx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31550" y="1616214"/>
            <a:ext cx="10502003" cy="830997"/>
          </a:xfrm>
          <a:prstGeom prst="rect">
            <a:avLst/>
          </a:prstGeom>
        </p:spPr>
        <p:txBody>
          <a:bodyPr wrap="square" anchor="t">
            <a:spAutoFit/>
          </a:bodyPr>
          <a:lstStyle>
            <a:lvl1pPr algn="l">
              <a:lnSpc>
                <a:spcPct val="100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pic>
        <p:nvPicPr>
          <p:cNvPr id="3" name="Picture 2">
            <a:extLst>
              <a:ext uri="{FF2B5EF4-FFF2-40B4-BE49-F238E27FC236}">
                <a16:creationId xmlns:a16="http://schemas.microsoft.com/office/drawing/2014/main" id="{D0BBFB4B-57C8-344B-9181-662A17DBE2D4}"/>
              </a:ext>
            </a:extLst>
          </p:cNvPr>
          <p:cNvPicPr>
            <a:picLocks noChangeAspect="1"/>
          </p:cNvPicPr>
          <p:nvPr userDrawn="1"/>
        </p:nvPicPr>
        <p:blipFill>
          <a:blip r:embed="rId2"/>
          <a:stretch>
            <a:fillRect/>
          </a:stretch>
        </p:blipFill>
        <p:spPr>
          <a:xfrm>
            <a:off x="960738" y="5933858"/>
            <a:ext cx="1209674" cy="375979"/>
          </a:xfrm>
          <a:prstGeom prst="rect">
            <a:avLst/>
          </a:prstGeom>
        </p:spPr>
      </p:pic>
    </p:spTree>
    <p:extLst>
      <p:ext uri="{BB962C8B-B14F-4D97-AF65-F5344CB8AC3E}">
        <p14:creationId xmlns:p14="http://schemas.microsoft.com/office/powerpoint/2010/main" val="35651800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graphic 25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9" name="Text Placeholder 2">
            <a:extLst>
              <a:ext uri="{FF2B5EF4-FFF2-40B4-BE49-F238E27FC236}">
                <a16:creationId xmlns:a16="http://schemas.microsoft.com/office/drawing/2014/main" id="{309D6751-FAD1-FE4E-A24B-D1FD6828F6F0}"/>
              </a:ext>
            </a:extLst>
          </p:cNvPr>
          <p:cNvSpPr>
            <a:spLocks noGrp="1"/>
          </p:cNvSpPr>
          <p:nvPr>
            <p:ph type="body" sz="quarter" idx="26" hasCustomPrompt="1"/>
          </p:nvPr>
        </p:nvSpPr>
        <p:spPr>
          <a:xfrm>
            <a:off x="860854" y="1454400"/>
            <a:ext cx="2249901"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2">
            <a:extLst>
              <a:ext uri="{FF2B5EF4-FFF2-40B4-BE49-F238E27FC236}">
                <a16:creationId xmlns:a16="http://schemas.microsoft.com/office/drawing/2014/main" id="{FB8F8E75-3852-DA47-816C-953A8F4E3731}"/>
              </a:ext>
            </a:extLst>
          </p:cNvPr>
          <p:cNvSpPr>
            <a:spLocks noGrp="1"/>
          </p:cNvSpPr>
          <p:nvPr>
            <p:ph type="body" sz="quarter" idx="39" hasCustomPrompt="1"/>
          </p:nvPr>
        </p:nvSpPr>
        <p:spPr>
          <a:xfrm>
            <a:off x="3611304" y="1454400"/>
            <a:ext cx="2249902"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0" name="Text Placeholder 2">
            <a:extLst>
              <a:ext uri="{FF2B5EF4-FFF2-40B4-BE49-F238E27FC236}">
                <a16:creationId xmlns:a16="http://schemas.microsoft.com/office/drawing/2014/main" id="{92D8B2BC-36F4-524F-B30A-99EE2F5E66C7}"/>
              </a:ext>
            </a:extLst>
          </p:cNvPr>
          <p:cNvSpPr>
            <a:spLocks noGrp="1"/>
          </p:cNvSpPr>
          <p:nvPr>
            <p:ph type="body" sz="quarter" idx="40" hasCustomPrompt="1"/>
          </p:nvPr>
        </p:nvSpPr>
        <p:spPr>
          <a:xfrm>
            <a:off x="6361755" y="1454400"/>
            <a:ext cx="2249902"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1" name="Text Placeholder 2">
            <a:extLst>
              <a:ext uri="{FF2B5EF4-FFF2-40B4-BE49-F238E27FC236}">
                <a16:creationId xmlns:a16="http://schemas.microsoft.com/office/drawing/2014/main" id="{385ACBD5-8B05-D447-A7B4-5054209C8EA1}"/>
              </a:ext>
            </a:extLst>
          </p:cNvPr>
          <p:cNvSpPr>
            <a:spLocks noGrp="1"/>
          </p:cNvSpPr>
          <p:nvPr>
            <p:ph type="body" sz="quarter" idx="41" hasCustomPrompt="1"/>
          </p:nvPr>
        </p:nvSpPr>
        <p:spPr>
          <a:xfrm>
            <a:off x="9106124" y="1454400"/>
            <a:ext cx="2246089"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5" name="Text Placeholder 2">
            <a:extLst>
              <a:ext uri="{FF2B5EF4-FFF2-40B4-BE49-F238E27FC236}">
                <a16:creationId xmlns:a16="http://schemas.microsoft.com/office/drawing/2014/main" id="{7E4810E6-AB69-604E-B47B-C430A9662B14}"/>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16" name="TextBox 15">
            <a:extLst>
              <a:ext uri="{FF2B5EF4-FFF2-40B4-BE49-F238E27FC236}">
                <a16:creationId xmlns:a16="http://schemas.microsoft.com/office/drawing/2014/main" id="{3BD855B6-C197-48CB-54E0-C6F3DC57B03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046612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userDrawn="1">
          <p15:clr>
            <a:srgbClr val="FBAE40"/>
          </p15:clr>
        </p15:guide>
        <p15:guide id="11" pos="2335" userDrawn="1">
          <p15:clr>
            <a:srgbClr val="FBAE40"/>
          </p15:clr>
        </p15:guide>
        <p15:guide id="13" pos="1883" userDrawn="1">
          <p15:clr>
            <a:srgbClr val="FBAE40"/>
          </p15:clr>
        </p15:guide>
        <p15:guide id="15" pos="3613" userDrawn="1">
          <p15:clr>
            <a:srgbClr val="FBAE40"/>
          </p15:clr>
        </p15:guide>
        <p15:guide id="16" pos="4067" userDrawn="1">
          <p15:clr>
            <a:srgbClr val="FBAE40"/>
          </p15:clr>
        </p15:guide>
        <p15:guide id="18" pos="579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WHITE">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839788" y="1323167"/>
            <a:ext cx="10512425" cy="4689605"/>
          </a:xfrm>
          <a:prstGeom prst="rect">
            <a:avLst/>
          </a:prstGeom>
        </p:spPr>
        <p:txBody>
          <a:bodyPr lIns="234000" tIns="180000" rIns="90000" anchor="ctr" anchorCtr="0"/>
          <a:lstStyle>
            <a:lvl1pPr algn="l">
              <a:defRPr sz="1100" b="0" i="0">
                <a:solidFill>
                  <a:schemeClr val="bg1"/>
                </a:solidFill>
                <a:latin typeface="Poppins" pitchFamily="2" charset="77"/>
                <a:cs typeface="Poppins" pitchFamily="2" charset="77"/>
              </a:defRPr>
            </a:lvl1pPr>
          </a:lstStyle>
          <a:p>
            <a:pPr lvl="0"/>
            <a:r>
              <a:rPr lang="en-GB" dirty="0"/>
              <a:t>Insert chart or table only</a:t>
            </a:r>
            <a:endParaRPr lang="en-US" dirty="0"/>
          </a:p>
        </p:txBody>
      </p:sp>
      <p:sp>
        <p:nvSpPr>
          <p:cNvPr id="7" name="Text Placeholder 3">
            <a:extLst>
              <a:ext uri="{FF2B5EF4-FFF2-40B4-BE49-F238E27FC236}">
                <a16:creationId xmlns:a16="http://schemas.microsoft.com/office/drawing/2014/main" id="{AD150460-E180-4349-9610-3D44B4160E99}"/>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5" name="Text Placeholder 2">
            <a:extLst>
              <a:ext uri="{FF2B5EF4-FFF2-40B4-BE49-F238E27FC236}">
                <a16:creationId xmlns:a16="http://schemas.microsoft.com/office/drawing/2014/main" id="{38D07C88-300C-A643-ACEC-6ED2D5C6D63E}"/>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6" name="TextBox 5">
            <a:extLst>
              <a:ext uri="{FF2B5EF4-FFF2-40B4-BE49-F238E27FC236}">
                <a16:creationId xmlns:a16="http://schemas.microsoft.com/office/drawing/2014/main" id="{2C2C81A7-F332-EE46-AF96-14E1F1BAE7E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36162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1">
    <p:bg>
      <p:bgPr>
        <a:solidFill>
          <a:schemeClr val="accent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6" name="TextBox 5">
            <a:extLst>
              <a:ext uri="{FF2B5EF4-FFF2-40B4-BE49-F238E27FC236}">
                <a16:creationId xmlns:a16="http://schemas.microsoft.com/office/drawing/2014/main" id="{C9747811-7DA7-A7EF-A170-F944C136A23E}"/>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0300029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MAGENTA">
    <p:bg>
      <p:bgPr>
        <a:solidFill>
          <a:schemeClr val="accent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3" name="TextBox 2">
            <a:extLst>
              <a:ext uri="{FF2B5EF4-FFF2-40B4-BE49-F238E27FC236}">
                <a16:creationId xmlns:a16="http://schemas.microsoft.com/office/drawing/2014/main" id="{D23720E9-E8F7-7128-47C7-95F86312AC84}"/>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41300683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chemeClr val="accent3"/>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4" name="TextBox 3">
            <a:extLst>
              <a:ext uri="{FF2B5EF4-FFF2-40B4-BE49-F238E27FC236}">
                <a16:creationId xmlns:a16="http://schemas.microsoft.com/office/drawing/2014/main" id="{15C84B77-1682-A020-D723-DA1034548904}"/>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5522125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RPL">
    <p:bg>
      <p:bgPr>
        <a:solidFill>
          <a:schemeClr val="accent4"/>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4" name="TextBox 3">
            <a:extLst>
              <a:ext uri="{FF2B5EF4-FFF2-40B4-BE49-F238E27FC236}">
                <a16:creationId xmlns:a16="http://schemas.microsoft.com/office/drawing/2014/main" id="{117119EB-9E26-A6DB-CE2F-3DEE16172A74}"/>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852553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BLUE2">
    <p:bg>
      <p:bgPr>
        <a:solidFill>
          <a:schemeClr val="accent5"/>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4" name="TextBox 3">
            <a:extLst>
              <a:ext uri="{FF2B5EF4-FFF2-40B4-BE49-F238E27FC236}">
                <a16:creationId xmlns:a16="http://schemas.microsoft.com/office/drawing/2014/main" id="{576182C6-C074-4F8E-0990-9F5A1DFE5E57}"/>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1203855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6"/>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4" name="TextBox 3">
            <a:extLst>
              <a:ext uri="{FF2B5EF4-FFF2-40B4-BE49-F238E27FC236}">
                <a16:creationId xmlns:a16="http://schemas.microsoft.com/office/drawing/2014/main" id="{2000BDEF-CE6D-5D2F-6D2B-832129ADED7D}"/>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794317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lking points">
    <p:bg>
      <p:bgPr>
        <a:solidFill>
          <a:schemeClr val="bg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cxnSp>
        <p:nvCxnSpPr>
          <p:cNvPr id="9" name="Straight Connector 8">
            <a:extLst>
              <a:ext uri="{FF2B5EF4-FFF2-40B4-BE49-F238E27FC236}">
                <a16:creationId xmlns:a16="http://schemas.microsoft.com/office/drawing/2014/main" id="{D9625821-FEA9-6B47-810C-4AED84F2EE74}"/>
              </a:ext>
            </a:extLst>
          </p:cNvPr>
          <p:cNvCxnSpPr>
            <a:cxnSpLocks/>
          </p:cNvCxnSpPr>
          <p:nvPr userDrawn="1"/>
        </p:nvCxnSpPr>
        <p:spPr>
          <a:xfrm>
            <a:off x="3356899"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F7C48B-8085-344C-87EB-D450EFD2C80D}"/>
              </a:ext>
            </a:extLst>
          </p:cNvPr>
          <p:cNvCxnSpPr>
            <a:cxnSpLocks/>
          </p:cNvCxnSpPr>
          <p:nvPr userDrawn="1"/>
        </p:nvCxnSpPr>
        <p:spPr>
          <a:xfrm>
            <a:off x="6100099"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7304DF-053F-434C-8C60-EDF83907AEE7}"/>
              </a:ext>
            </a:extLst>
          </p:cNvPr>
          <p:cNvCxnSpPr>
            <a:cxnSpLocks/>
          </p:cNvCxnSpPr>
          <p:nvPr userDrawn="1"/>
        </p:nvCxnSpPr>
        <p:spPr>
          <a:xfrm>
            <a:off x="8826365"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C8E2ECC4-3538-B745-BDB3-2552CC1CEE2E}"/>
              </a:ext>
            </a:extLst>
          </p:cNvPr>
          <p:cNvSpPr txBox="1">
            <a:spLocks/>
          </p:cNvSpPr>
          <p:nvPr userDrawn="1"/>
        </p:nvSpPr>
        <p:spPr>
          <a:xfrm>
            <a:off x="850210" y="781682"/>
            <a:ext cx="10502003" cy="648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solidFill>
                  <a:schemeClr val="tx1"/>
                </a:solidFill>
                <a:latin typeface="Poppins" pitchFamily="2" charset="77"/>
                <a:cs typeface="Poppins" pitchFamily="2" charset="77"/>
              </a:rPr>
              <a:t>Talking points</a:t>
            </a:r>
            <a:endParaRPr lang="en-GB" sz="3200" b="1" dirty="0">
              <a:solidFill>
                <a:schemeClr val="tx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BA9C7872-D4DA-4CDC-7067-AE2C6BEA852D}"/>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21067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43" userDrawn="1">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nd in action">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A5EC4-3193-4270-86F8-B4EDABF7B6F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
        <p:nvSpPr>
          <p:cNvPr id="6" name="Text Placeholder 3">
            <a:extLst>
              <a:ext uri="{FF2B5EF4-FFF2-40B4-BE49-F238E27FC236}">
                <a16:creationId xmlns:a16="http://schemas.microsoft.com/office/drawing/2014/main" id="{7A8DBC30-0309-5943-4AB1-CDEE2301EF9B}"/>
              </a:ext>
            </a:extLst>
          </p:cNvPr>
          <p:cNvSpPr>
            <a:spLocks noGrp="1"/>
          </p:cNvSpPr>
          <p:nvPr>
            <p:ph type="body" sz="quarter" idx="42" hasCustomPrompt="1"/>
          </p:nvPr>
        </p:nvSpPr>
        <p:spPr>
          <a:xfrm>
            <a:off x="850210" y="1650298"/>
            <a:ext cx="10502003" cy="1062422"/>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Main title</a:t>
            </a:r>
            <a:br>
              <a:rPr lang="en-GB" dirty="0"/>
            </a:br>
            <a:r>
              <a:rPr lang="en-GB" dirty="0"/>
              <a:t>goes here</a:t>
            </a:r>
          </a:p>
        </p:txBody>
      </p:sp>
      <p:sp>
        <p:nvSpPr>
          <p:cNvPr id="7" name="Text Placeholder 1">
            <a:extLst>
              <a:ext uri="{FF2B5EF4-FFF2-40B4-BE49-F238E27FC236}">
                <a16:creationId xmlns:a16="http://schemas.microsoft.com/office/drawing/2014/main" id="{749F1157-A4D2-81F0-E5BD-53FBE4A0CC5D}"/>
              </a:ext>
            </a:extLst>
          </p:cNvPr>
          <p:cNvSpPr txBox="1">
            <a:spLocks/>
          </p:cNvSpPr>
          <p:nvPr userDrawn="1"/>
        </p:nvSpPr>
        <p:spPr>
          <a:xfrm>
            <a:off x="860484" y="1218437"/>
            <a:ext cx="10502003" cy="338554"/>
          </a:xfrm>
          <a:prstGeom prst="rect">
            <a:avLst/>
          </a:prstGeom>
        </p:spPr>
        <p:txBody>
          <a:bodyPr wrap="square" anchor="t">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4800" b="1" i="0" u="none" strike="noStrike" cap="none" spc="0" baseline="0">
                <a:solidFill>
                  <a:schemeClr val="tx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dirty="0">
                <a:solidFill>
                  <a:schemeClr val="bg1"/>
                </a:solidFill>
              </a:rPr>
              <a:t>Trend in action</a:t>
            </a:r>
          </a:p>
        </p:txBody>
      </p:sp>
    </p:spTree>
    <p:extLst>
      <p:ext uri="{BB962C8B-B14F-4D97-AF65-F5344CB8AC3E}">
        <p14:creationId xmlns:p14="http://schemas.microsoft.com/office/powerpoint/2010/main" val="3045904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43" userDrawn="1">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guide id="19" orient="horz" pos="1638" userDrawn="1">
          <p15:clr>
            <a:srgbClr val="FBAE40"/>
          </p15:clr>
        </p15:guide>
        <p15:guide id="20" orient="horz" pos="2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467D6A-132B-1E41-AC14-8A80D590318B}"/>
              </a:ext>
            </a:extLst>
          </p:cNvPr>
          <p:cNvSpPr>
            <a:spLocks noGrp="1"/>
          </p:cNvSpPr>
          <p:nvPr>
            <p:ph type="body" sz="quarter" idx="31" hasCustomPrompt="1"/>
          </p:nvPr>
        </p:nvSpPr>
        <p:spPr>
          <a:xfrm>
            <a:off x="873125" y="1558925"/>
            <a:ext cx="533400" cy="3867150"/>
          </a:xfrm>
          <a:prstGeom prst="rect">
            <a:avLst/>
          </a:prstGeom>
        </p:spPr>
        <p:txBody>
          <a:bodyPr wrap="none"/>
          <a:lstStyle>
            <a:lvl1pPr>
              <a:spcAft>
                <a:spcPts val="800"/>
              </a:spcAft>
              <a:defRPr sz="1400" b="0" i="0">
                <a:latin typeface="Poppins" pitchFamily="2" charset="77"/>
                <a:cs typeface="Poppins" pitchFamily="2" charset="77"/>
              </a:defRPr>
            </a:lvl1pPr>
          </a:lstStyle>
          <a:p>
            <a:pPr lvl="0"/>
            <a:r>
              <a:rPr lang="en-GB" dirty="0"/>
              <a:t>00.</a:t>
            </a:r>
          </a:p>
          <a:p>
            <a:pPr lvl="0"/>
            <a:r>
              <a:rPr lang="en-GB" dirty="0"/>
              <a:t>00.</a:t>
            </a:r>
            <a:endParaRPr lang="en-US" dirty="0"/>
          </a:p>
        </p:txBody>
      </p:sp>
      <p:sp>
        <p:nvSpPr>
          <p:cNvPr id="12" name="Text Placeholder 10">
            <a:extLst>
              <a:ext uri="{FF2B5EF4-FFF2-40B4-BE49-F238E27FC236}">
                <a16:creationId xmlns:a16="http://schemas.microsoft.com/office/drawing/2014/main" id="{3A91D910-759C-404E-853D-4870FAE5FF30}"/>
              </a:ext>
            </a:extLst>
          </p:cNvPr>
          <p:cNvSpPr>
            <a:spLocks noGrp="1"/>
          </p:cNvSpPr>
          <p:nvPr>
            <p:ph type="body" sz="quarter" idx="32" hasCustomPrompt="1"/>
          </p:nvPr>
        </p:nvSpPr>
        <p:spPr>
          <a:xfrm>
            <a:off x="1514475" y="1558925"/>
            <a:ext cx="4321882" cy="3867150"/>
          </a:xfrm>
          <a:prstGeom prst="rect">
            <a:avLst/>
          </a:prstGeom>
        </p:spPr>
        <p:txBody>
          <a:bodyPr/>
          <a:lstStyle>
            <a:lvl1pPr>
              <a:spcAft>
                <a:spcPts val="800"/>
              </a:spcAft>
              <a:defRPr sz="1400" b="0" i="0">
                <a:latin typeface="Poppins" pitchFamily="2" charset="77"/>
                <a:cs typeface="Poppins" pitchFamily="2" charset="77"/>
              </a:defRPr>
            </a:lvl1pPr>
          </a:lstStyle>
          <a:p>
            <a:pPr lvl="0"/>
            <a:r>
              <a:rPr lang="en-GB" dirty="0"/>
              <a:t>Edit agenda/contents text</a:t>
            </a:r>
          </a:p>
        </p:txBody>
      </p:sp>
      <p:sp>
        <p:nvSpPr>
          <p:cNvPr id="9" name="Text Placeholder 13">
            <a:extLst>
              <a:ext uri="{FF2B5EF4-FFF2-40B4-BE49-F238E27FC236}">
                <a16:creationId xmlns:a16="http://schemas.microsoft.com/office/drawing/2014/main" id="{12486E07-727D-A445-AAE4-D15CF8DC00ED}"/>
              </a:ext>
            </a:extLst>
          </p:cNvPr>
          <p:cNvSpPr txBox="1">
            <a:spLocks/>
          </p:cNvSpPr>
          <p:nvPr userDrawn="1"/>
        </p:nvSpPr>
        <p:spPr>
          <a:xfrm>
            <a:off x="7172447"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Methodology</a:t>
            </a:r>
          </a:p>
        </p:txBody>
      </p:sp>
      <p:cxnSp>
        <p:nvCxnSpPr>
          <p:cNvPr id="10" name="Straight Connector 9">
            <a:extLst>
              <a:ext uri="{FF2B5EF4-FFF2-40B4-BE49-F238E27FC236}">
                <a16:creationId xmlns:a16="http://schemas.microsoft.com/office/drawing/2014/main" id="{4423AE00-A23C-B94A-8727-46013B0088F7}"/>
              </a:ext>
            </a:extLst>
          </p:cNvPr>
          <p:cNvCxnSpPr>
            <a:cxnSpLocks/>
          </p:cNvCxnSpPr>
          <p:nvPr userDrawn="1"/>
        </p:nvCxnSpPr>
        <p:spPr>
          <a:xfrm>
            <a:off x="6668515" y="688622"/>
            <a:ext cx="0" cy="5191645"/>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5777E1F3-D9D6-F144-A3C5-E732C1F6843C}"/>
              </a:ext>
            </a:extLst>
          </p:cNvPr>
          <p:cNvSpPr txBox="1">
            <a:spLocks/>
          </p:cNvSpPr>
          <p:nvPr userDrawn="1"/>
        </p:nvSpPr>
        <p:spPr>
          <a:xfrm>
            <a:off x="867510"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Contents</a:t>
            </a:r>
          </a:p>
        </p:txBody>
      </p:sp>
    </p:spTree>
    <p:extLst>
      <p:ext uri="{BB962C8B-B14F-4D97-AF65-F5344CB8AC3E}">
        <p14:creationId xmlns:p14="http://schemas.microsoft.com/office/powerpoint/2010/main" val="3380326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s">
    <p:bg>
      <p:bgPr>
        <a:solidFill>
          <a:schemeClr val="tx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71D4A9A-1379-3759-E96D-517F4AFCC215}"/>
              </a:ext>
            </a:extLst>
          </p:cNvPr>
          <p:cNvSpPr>
            <a:spLocks noGrp="1"/>
          </p:cNvSpPr>
          <p:nvPr>
            <p:ph type="body" sz="quarter" idx="42" hasCustomPrompt="1"/>
          </p:nvPr>
        </p:nvSpPr>
        <p:spPr>
          <a:xfrm>
            <a:off x="850210" y="1814400"/>
            <a:ext cx="10502003" cy="648000"/>
          </a:xfrm>
          <a:prstGeom prst="rect">
            <a:avLst/>
          </a:prstGeom>
        </p:spPr>
        <p:txBody>
          <a:bodyPr wrap="square" anchor="t">
            <a:noAutofit/>
          </a:bodyPr>
          <a:lstStyle>
            <a:lvl1pPr algn="l">
              <a:lnSpc>
                <a:spcPct val="105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r>
              <a:rPr lang="en-GB" dirty="0"/>
              <a:t>Want to know more?</a:t>
            </a:r>
            <a:endParaRPr lang="en-US" dirty="0"/>
          </a:p>
        </p:txBody>
      </p:sp>
      <p:sp>
        <p:nvSpPr>
          <p:cNvPr id="3" name="TextBox 2">
            <a:extLst>
              <a:ext uri="{FF2B5EF4-FFF2-40B4-BE49-F238E27FC236}">
                <a16:creationId xmlns:a16="http://schemas.microsoft.com/office/drawing/2014/main" id="{7E3B1139-248D-AC2A-893E-6E0503C71A0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1291765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43" userDrawn="1">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guide id="19" orient="horz" pos="1638" userDrawn="1">
          <p15:clr>
            <a:srgbClr val="FBAE40"/>
          </p15:clr>
        </p15:guide>
        <p15:guide id="20" orient="horz" pos="2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xplore more content slide">
    <p:bg>
      <p:bgPr>
        <a:solidFill>
          <a:schemeClr val="tx1"/>
        </a:solidFill>
        <a:effectLst/>
      </p:bgPr>
    </p:bg>
    <p:spTree>
      <p:nvGrpSpPr>
        <p:cNvPr id="1" name=""/>
        <p:cNvGrpSpPr/>
        <p:nvPr/>
      </p:nvGrpSpPr>
      <p:grpSpPr>
        <a:xfrm>
          <a:off x="0" y="0"/>
          <a:ext cx="0" cy="0"/>
          <a:chOff x="0" y="0"/>
          <a:chExt cx="0" cy="0"/>
        </a:xfrm>
      </p:grpSpPr>
      <p:pic>
        <p:nvPicPr>
          <p:cNvPr id="4" name="Picture 3" descr="A computer and a potted plant&#10;&#10;Description automatically generated with medium confidence">
            <a:extLst>
              <a:ext uri="{FF2B5EF4-FFF2-40B4-BE49-F238E27FC236}">
                <a16:creationId xmlns:a16="http://schemas.microsoft.com/office/drawing/2014/main" id="{3A0D29F0-008E-12C7-8341-F5FCEC8CA5E2}"/>
              </a:ext>
            </a:extLst>
          </p:cNvPr>
          <p:cNvPicPr>
            <a:picLocks noChangeAspect="1"/>
          </p:cNvPicPr>
          <p:nvPr userDrawn="1"/>
        </p:nvPicPr>
        <p:blipFill rotWithShape="1">
          <a:blip r:embed="rId2">
            <a:alphaModFix/>
          </a:blip>
          <a:srcRect l="23133" t="23175" b="1253"/>
          <a:stretch/>
        </p:blipFill>
        <p:spPr>
          <a:xfrm>
            <a:off x="0" y="0"/>
            <a:ext cx="12192000" cy="6858000"/>
          </a:xfrm>
          <a:prstGeom prst="rect">
            <a:avLst/>
          </a:prstGeom>
        </p:spPr>
      </p:pic>
      <p:sp>
        <p:nvSpPr>
          <p:cNvPr id="31" name="Text Placeholder 3">
            <a:extLst>
              <a:ext uri="{FF2B5EF4-FFF2-40B4-BE49-F238E27FC236}">
                <a16:creationId xmlns:a16="http://schemas.microsoft.com/office/drawing/2014/main" id="{CAB2554C-17BF-8D49-A2B6-72D31F47396D}"/>
              </a:ext>
            </a:extLst>
          </p:cNvPr>
          <p:cNvSpPr>
            <a:spLocks noGrp="1"/>
          </p:cNvSpPr>
          <p:nvPr>
            <p:ph type="body" sz="quarter" idx="43" hasCustomPrompt="1"/>
          </p:nvPr>
        </p:nvSpPr>
        <p:spPr>
          <a:xfrm>
            <a:off x="850210" y="781682"/>
            <a:ext cx="10502003" cy="888621"/>
          </a:xfrm>
          <a:prstGeom prst="rect">
            <a:avLst/>
          </a:prstGeom>
        </p:spPr>
        <p:txBody>
          <a:bodyPr wrap="square" anchor="t">
            <a:noAutofit/>
          </a:bodyPr>
          <a:lstStyle>
            <a:lvl1pPr algn="l">
              <a:lnSpc>
                <a:spcPct val="105000"/>
              </a:lnSpc>
              <a:defRPr sz="32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Explore more content</a:t>
            </a:r>
            <a:br>
              <a:rPr lang="en-GB" dirty="0"/>
            </a:br>
            <a:r>
              <a:rPr lang="en-GB" dirty="0"/>
              <a:t>on our platform</a:t>
            </a:r>
          </a:p>
        </p:txBody>
      </p:sp>
      <p:sp>
        <p:nvSpPr>
          <p:cNvPr id="3" name="TextBox 2">
            <a:extLst>
              <a:ext uri="{FF2B5EF4-FFF2-40B4-BE49-F238E27FC236}">
                <a16:creationId xmlns:a16="http://schemas.microsoft.com/office/drawing/2014/main" id="{76145A07-F032-BB0A-A75A-80DB66A242AE}"/>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41468674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7" pos="3727" userDrawn="1">
          <p15:clr>
            <a:srgbClr val="FBAE40"/>
          </p15:clr>
        </p15:guide>
        <p15:guide id="8" pos="2048" userDrawn="1">
          <p15:clr>
            <a:srgbClr val="FBAE40"/>
          </p15:clr>
        </p15:guide>
        <p15:guide id="9" pos="5405" userDrawn="1">
          <p15:clr>
            <a:srgbClr val="FBAE40"/>
          </p15:clr>
        </p15:guide>
        <p15:guide id="10" pos="3953" userDrawn="1">
          <p15:clr>
            <a:srgbClr val="FBAE40"/>
          </p15:clr>
        </p15:guide>
        <p15:guide id="11" pos="2275" userDrawn="1">
          <p15:clr>
            <a:srgbClr val="FBAE40"/>
          </p15:clr>
        </p15:guide>
        <p15:guide id="12" pos="5632" userDrawn="1">
          <p15:clr>
            <a:srgbClr val="FBAE40"/>
          </p15:clr>
        </p15:guide>
        <p15:guide id="13" orient="horz" pos="1502" userDrawn="1">
          <p15:clr>
            <a:srgbClr val="FBAE40"/>
          </p15:clr>
        </p15:guide>
        <p15:guide id="14" orient="horz" pos="2954" userDrawn="1">
          <p15:clr>
            <a:srgbClr val="FBAE40"/>
          </p15:clr>
        </p15:guide>
        <p15:guide id="15" orient="horz" pos="3498" userDrawn="1">
          <p15:clr>
            <a:srgbClr val="FBAE40"/>
          </p15:clr>
        </p15:guide>
        <p15:guide id="16" orient="horz" pos="311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DC22-7125-2646-B3DC-356EB551FF5F}"/>
              </a:ext>
            </a:extLst>
          </p:cNvPr>
          <p:cNvSpPr/>
          <p:nvPr userDrawn="1"/>
        </p:nvSpPr>
        <p:spPr>
          <a:xfrm>
            <a:off x="10477850" y="6073629"/>
            <a:ext cx="243280" cy="36072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endParaRPr lang="en-US" sz="1400" err="1">
              <a:solidFill>
                <a:schemeClr val="tx1"/>
              </a:solidFill>
              <a:latin typeface="Poppins" pitchFamily="2" charset="77"/>
              <a:cs typeface="Poppins" pitchFamily="2" charset="77"/>
            </a:endParaRPr>
          </a:p>
        </p:txBody>
      </p:sp>
      <p:pic>
        <p:nvPicPr>
          <p:cNvPr id="4" name="Picture 3">
            <a:extLst>
              <a:ext uri="{FF2B5EF4-FFF2-40B4-BE49-F238E27FC236}">
                <a16:creationId xmlns:a16="http://schemas.microsoft.com/office/drawing/2014/main" id="{207EFA52-9664-F447-975C-FFBB5A10C32D}"/>
              </a:ext>
            </a:extLst>
          </p:cNvPr>
          <p:cNvPicPr>
            <a:picLocks noChangeAspect="1"/>
          </p:cNvPicPr>
          <p:nvPr userDrawn="1"/>
        </p:nvPicPr>
        <p:blipFill>
          <a:blip r:embed="rId2"/>
          <a:stretch>
            <a:fillRect/>
          </a:stretch>
        </p:blipFill>
        <p:spPr>
          <a:xfrm>
            <a:off x="5491163" y="3241011"/>
            <a:ext cx="1209674" cy="375979"/>
          </a:xfrm>
          <a:prstGeom prst="rect">
            <a:avLst/>
          </a:prstGeom>
        </p:spPr>
      </p:pic>
    </p:spTree>
    <p:extLst>
      <p:ext uri="{BB962C8B-B14F-4D97-AF65-F5344CB8AC3E}">
        <p14:creationId xmlns:p14="http://schemas.microsoft.com/office/powerpoint/2010/main" val="753516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re Slide WHITE">
    <p:bg>
      <p:bgPr>
        <a:solidFill>
          <a:schemeClr val="tx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1CBCDCD-93F5-A04F-8F5E-F5E07FF852F4}"/>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9" name="Text Placeholder 3">
            <a:extLst>
              <a:ext uri="{FF2B5EF4-FFF2-40B4-BE49-F238E27FC236}">
                <a16:creationId xmlns:a16="http://schemas.microsoft.com/office/drawing/2014/main" id="{DF572631-6015-C340-A1EA-AA5785AF2F1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4" name="TextBox 3">
            <a:extLst>
              <a:ext uri="{FF2B5EF4-FFF2-40B4-BE49-F238E27FC236}">
                <a16:creationId xmlns:a16="http://schemas.microsoft.com/office/drawing/2014/main" id="{B1C451A9-734C-56A7-4FAE-50EAE352174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4679232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 Slide WHITE">
    <p:bg>
      <p:bgPr>
        <a:solidFill>
          <a:schemeClr val="tx1"/>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254D424A-6CAF-A646-B8AE-6A51DCD86A53}"/>
              </a:ext>
            </a:extLst>
          </p:cNvPr>
          <p:cNvPicPr>
            <a:picLocks noChangeAspect="1"/>
          </p:cNvPicPr>
          <p:nvPr userDrawn="1"/>
        </p:nvPicPr>
        <p:blipFill>
          <a:blip r:embed="rId2"/>
          <a:stretch>
            <a:fillRect/>
          </a:stretch>
        </p:blipFill>
        <p:spPr>
          <a:xfrm>
            <a:off x="4032533" y="1211620"/>
            <a:ext cx="7556500" cy="6337300"/>
          </a:xfrm>
          <a:prstGeom prst="rect">
            <a:avLst/>
          </a:prstGeom>
        </p:spPr>
      </p:pic>
      <p:sp>
        <p:nvSpPr>
          <p:cNvPr id="8" name="Text Placeholder 13">
            <a:extLst>
              <a:ext uri="{FF2B5EF4-FFF2-40B4-BE49-F238E27FC236}">
                <a16:creationId xmlns:a16="http://schemas.microsoft.com/office/drawing/2014/main" id="{9BE0B01C-88BD-154E-9E84-453F7F1215F3}"/>
              </a:ext>
            </a:extLst>
          </p:cNvPr>
          <p:cNvSpPr txBox="1">
            <a:spLocks/>
          </p:cNvSpPr>
          <p:nvPr userDrawn="1"/>
        </p:nvSpPr>
        <p:spPr>
          <a:xfrm>
            <a:off x="867510"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Introduction</a:t>
            </a:r>
          </a:p>
        </p:txBody>
      </p:sp>
      <p:sp>
        <p:nvSpPr>
          <p:cNvPr id="5" name="TextBox 4">
            <a:extLst>
              <a:ext uri="{FF2B5EF4-FFF2-40B4-BE49-F238E27FC236}">
                <a16:creationId xmlns:a16="http://schemas.microsoft.com/office/drawing/2014/main" id="{49B83D54-70BB-BB57-26EA-F0F1A4294A9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9094947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graphic WHT">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713763" y="1922400"/>
            <a:ext cx="10759551" cy="4104000"/>
          </a:xfrm>
          <a:prstGeom prst="rect">
            <a:avLst/>
          </a:prstGeom>
        </p:spPr>
        <p:txBody>
          <a:bodyPr lIns="234000" tIns="46800" rIns="90000" anchor="t" anchorCtr="0"/>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9" name="Text Placeholder 3">
            <a:extLst>
              <a:ext uri="{FF2B5EF4-FFF2-40B4-BE49-F238E27FC236}">
                <a16:creationId xmlns:a16="http://schemas.microsoft.com/office/drawing/2014/main" id="{7DCE107A-3848-3945-8338-4109D7840D15}"/>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3" name="Text Placeholder 2">
            <a:extLst>
              <a:ext uri="{FF2B5EF4-FFF2-40B4-BE49-F238E27FC236}">
                <a16:creationId xmlns:a16="http://schemas.microsoft.com/office/drawing/2014/main" id="{AFC74AAE-BDBF-0345-A3E4-EE6648B5737B}"/>
              </a:ext>
            </a:extLst>
          </p:cNvPr>
          <p:cNvSpPr>
            <a:spLocks noGrp="1"/>
          </p:cNvSpPr>
          <p:nvPr>
            <p:ph type="body" sz="quarter" idx="26" hasCustomPrompt="1"/>
          </p:nvPr>
        </p:nvSpPr>
        <p:spPr>
          <a:xfrm>
            <a:off x="860855" y="1454400"/>
            <a:ext cx="10491358"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6" name="Text Placeholder 2">
            <a:extLst>
              <a:ext uri="{FF2B5EF4-FFF2-40B4-BE49-F238E27FC236}">
                <a16:creationId xmlns:a16="http://schemas.microsoft.com/office/drawing/2014/main" id="{2234D645-21D1-874D-9AA0-6734208AB900}"/>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7" name="TextBox 6">
            <a:extLst>
              <a:ext uri="{FF2B5EF4-FFF2-40B4-BE49-F238E27FC236}">
                <a16:creationId xmlns:a16="http://schemas.microsoft.com/office/drawing/2014/main" id="{CCE0538F-E903-13EC-0F18-71AFF3B05BBD}"/>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628203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graphic 50-5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D3DD9416-2318-3C4C-9A51-E58F7B3E2CA8}"/>
              </a:ext>
            </a:extLst>
          </p:cNvPr>
          <p:cNvSpPr>
            <a:spLocks noGrp="1"/>
          </p:cNvSpPr>
          <p:nvPr>
            <p:ph sz="quarter" idx="32" hasCustomPrompt="1"/>
          </p:nvPr>
        </p:nvSpPr>
        <p:spPr>
          <a:xfrm>
            <a:off x="713763" y="1920826"/>
            <a:ext cx="5177751" cy="4104000"/>
          </a:xfrm>
          <a:prstGeom prst="rect">
            <a:avLst/>
          </a:prstGeom>
        </p:spPr>
        <p:txBody>
          <a:bodyPr lIns="234000" tIns="46800" rIns="90000" anchor="t" anchorCtr="0"/>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8" name="Content Placeholder 3">
            <a:extLst>
              <a:ext uri="{FF2B5EF4-FFF2-40B4-BE49-F238E27FC236}">
                <a16:creationId xmlns:a16="http://schemas.microsoft.com/office/drawing/2014/main" id="{B80AF6F4-9DB5-1E40-8FD7-A077302BCB72}"/>
              </a:ext>
            </a:extLst>
          </p:cNvPr>
          <p:cNvSpPr>
            <a:spLocks noGrp="1"/>
          </p:cNvSpPr>
          <p:nvPr>
            <p:ph sz="quarter" idx="33" hasCustomPrompt="1"/>
          </p:nvPr>
        </p:nvSpPr>
        <p:spPr>
          <a:xfrm>
            <a:off x="6229101" y="1920826"/>
            <a:ext cx="5249136" cy="4104000"/>
          </a:xfrm>
          <a:prstGeom prst="rect">
            <a:avLst/>
          </a:prstGeom>
        </p:spPr>
        <p:txBody>
          <a:bodyPr lIns="234000" tIns="46800" rIns="90000" anchor="t" anchorCtr="0"/>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2" name="Text Placeholder 2">
            <a:extLst>
              <a:ext uri="{FF2B5EF4-FFF2-40B4-BE49-F238E27FC236}">
                <a16:creationId xmlns:a16="http://schemas.microsoft.com/office/drawing/2014/main" id="{2B2F2F08-2A85-E949-A19C-1C47098C0562}"/>
              </a:ext>
            </a:extLst>
          </p:cNvPr>
          <p:cNvSpPr>
            <a:spLocks noGrp="1"/>
          </p:cNvSpPr>
          <p:nvPr>
            <p:ph type="body" sz="quarter" idx="34" hasCustomPrompt="1"/>
          </p:nvPr>
        </p:nvSpPr>
        <p:spPr>
          <a:xfrm>
            <a:off x="6363753" y="1454400"/>
            <a:ext cx="5235145"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3">
            <a:extLst>
              <a:ext uri="{FF2B5EF4-FFF2-40B4-BE49-F238E27FC236}">
                <a16:creationId xmlns:a16="http://schemas.microsoft.com/office/drawing/2014/main" id="{2D192E0D-51D8-8741-8CF1-507B245282E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5" name="Text Placeholder 2">
            <a:extLst>
              <a:ext uri="{FF2B5EF4-FFF2-40B4-BE49-F238E27FC236}">
                <a16:creationId xmlns:a16="http://schemas.microsoft.com/office/drawing/2014/main" id="{43AD4C3F-7EEC-714C-96F4-EB519A1B9E33}"/>
              </a:ext>
            </a:extLst>
          </p:cNvPr>
          <p:cNvSpPr>
            <a:spLocks noGrp="1"/>
          </p:cNvSpPr>
          <p:nvPr>
            <p:ph type="body" sz="quarter" idx="26" hasCustomPrompt="1"/>
          </p:nvPr>
        </p:nvSpPr>
        <p:spPr>
          <a:xfrm>
            <a:off x="860855" y="1454024"/>
            <a:ext cx="5235145"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8" name="Text Placeholder 2">
            <a:extLst>
              <a:ext uri="{FF2B5EF4-FFF2-40B4-BE49-F238E27FC236}">
                <a16:creationId xmlns:a16="http://schemas.microsoft.com/office/drawing/2014/main" id="{4C118579-4F78-B14A-9109-D93106434B03}"/>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9" name="TextBox 8">
            <a:extLst>
              <a:ext uri="{FF2B5EF4-FFF2-40B4-BE49-F238E27FC236}">
                <a16:creationId xmlns:a16="http://schemas.microsoft.com/office/drawing/2014/main" id="{A5CDFABF-899D-EB6E-98DC-5A1ECE12D95B}"/>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212017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7" userDrawn="1">
          <p15:clr>
            <a:srgbClr val="FBAE40"/>
          </p15:clr>
        </p15:guide>
        <p15:guide id="2" pos="361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ic 70-3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839788" y="1922400"/>
            <a:ext cx="6946471"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240842" y="1922400"/>
            <a:ext cx="3190746"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2" name="Text Placeholder 2">
            <a:extLst>
              <a:ext uri="{FF2B5EF4-FFF2-40B4-BE49-F238E27FC236}">
                <a16:creationId xmlns:a16="http://schemas.microsoft.com/office/drawing/2014/main" id="{BF556719-F805-F84E-BA12-561CB3871A33}"/>
              </a:ext>
            </a:extLst>
          </p:cNvPr>
          <p:cNvSpPr>
            <a:spLocks noGrp="1"/>
          </p:cNvSpPr>
          <p:nvPr>
            <p:ph type="body" sz="quarter" idx="26" hasCustomPrompt="1"/>
          </p:nvPr>
        </p:nvSpPr>
        <p:spPr>
          <a:xfrm>
            <a:off x="860855" y="1454400"/>
            <a:ext cx="6946470"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2">
            <a:extLst>
              <a:ext uri="{FF2B5EF4-FFF2-40B4-BE49-F238E27FC236}">
                <a16:creationId xmlns:a16="http://schemas.microsoft.com/office/drawing/2014/main" id="{BF2480FF-6D73-2246-BEA4-58B41C3B3606}"/>
              </a:ext>
            </a:extLst>
          </p:cNvPr>
          <p:cNvSpPr>
            <a:spLocks noGrp="1"/>
          </p:cNvSpPr>
          <p:nvPr>
            <p:ph type="body" sz="quarter" idx="32" hasCustomPrompt="1"/>
          </p:nvPr>
        </p:nvSpPr>
        <p:spPr>
          <a:xfrm>
            <a:off x="8259759" y="1454400"/>
            <a:ext cx="3181435"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5" name="Text Placeholder 3">
            <a:extLst>
              <a:ext uri="{FF2B5EF4-FFF2-40B4-BE49-F238E27FC236}">
                <a16:creationId xmlns:a16="http://schemas.microsoft.com/office/drawing/2014/main" id="{95075F09-559D-A845-A7DA-FFF2CCC12068}"/>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8" name="Text Placeholder 2">
            <a:extLst>
              <a:ext uri="{FF2B5EF4-FFF2-40B4-BE49-F238E27FC236}">
                <a16:creationId xmlns:a16="http://schemas.microsoft.com/office/drawing/2014/main" id="{5551D229-E7C7-5043-A48E-84DB011FB311}"/>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9" name="TextBox 8">
            <a:extLst>
              <a:ext uri="{FF2B5EF4-FFF2-40B4-BE49-F238E27FC236}">
                <a16:creationId xmlns:a16="http://schemas.microsoft.com/office/drawing/2014/main" id="{4C889439-EF60-58F1-A071-DC77736F41F8}"/>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587024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257" userDrawn="1">
          <p15:clr>
            <a:srgbClr val="FBAE40"/>
          </p15:clr>
        </p15:guide>
        <p15:guide id="2" pos="48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graphic 30-70 WHT">
    <p:bg>
      <p:bgPr>
        <a:solidFill>
          <a:schemeClr val="tx1"/>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39788" y="1922400"/>
            <a:ext cx="3144837"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4456253" y="1922400"/>
            <a:ext cx="6895960"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3" name="Text Placeholder 3">
            <a:extLst>
              <a:ext uri="{FF2B5EF4-FFF2-40B4-BE49-F238E27FC236}">
                <a16:creationId xmlns:a16="http://schemas.microsoft.com/office/drawing/2014/main" id="{593DF976-26C4-9944-9072-D2DACB610B1B}"/>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6" name="Text Placeholder 2">
            <a:extLst>
              <a:ext uri="{FF2B5EF4-FFF2-40B4-BE49-F238E27FC236}">
                <a16:creationId xmlns:a16="http://schemas.microsoft.com/office/drawing/2014/main" id="{3BBDD6DF-8FDB-2E40-BF4C-AC8BEBE4D7A5}"/>
              </a:ext>
            </a:extLst>
          </p:cNvPr>
          <p:cNvSpPr>
            <a:spLocks noGrp="1"/>
          </p:cNvSpPr>
          <p:nvPr>
            <p:ph type="body" sz="quarter" idx="26" hasCustomPrompt="1"/>
          </p:nvPr>
        </p:nvSpPr>
        <p:spPr>
          <a:xfrm>
            <a:off x="860855" y="1454400"/>
            <a:ext cx="3144837"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2" name="Text Placeholder 2">
            <a:extLst>
              <a:ext uri="{FF2B5EF4-FFF2-40B4-BE49-F238E27FC236}">
                <a16:creationId xmlns:a16="http://schemas.microsoft.com/office/drawing/2014/main" id="{116E8846-9EB3-8144-9867-5DDA8976832F}"/>
              </a:ext>
            </a:extLst>
          </p:cNvPr>
          <p:cNvSpPr>
            <a:spLocks noGrp="1"/>
          </p:cNvSpPr>
          <p:nvPr>
            <p:ph type="body" sz="quarter" idx="32" hasCustomPrompt="1"/>
          </p:nvPr>
        </p:nvSpPr>
        <p:spPr>
          <a:xfrm>
            <a:off x="4473379" y="1454400"/>
            <a:ext cx="6904162"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8" name="Text Placeholder 2">
            <a:extLst>
              <a:ext uri="{FF2B5EF4-FFF2-40B4-BE49-F238E27FC236}">
                <a16:creationId xmlns:a16="http://schemas.microsoft.com/office/drawing/2014/main" id="{7E9D9FE4-A9FD-9742-BD18-44D7B0C124E8}"/>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9" name="TextBox 8">
            <a:extLst>
              <a:ext uri="{FF2B5EF4-FFF2-40B4-BE49-F238E27FC236}">
                <a16:creationId xmlns:a16="http://schemas.microsoft.com/office/drawing/2014/main" id="{D7BE13A5-92E1-D93A-08B2-1B57FFCAC1AB}"/>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252264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434" userDrawn="1">
          <p15:clr>
            <a:srgbClr val="FBAE40"/>
          </p15:clr>
        </p15:guide>
        <p15:guide id="2" pos="288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graphic 33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39788" y="1922399"/>
            <a:ext cx="3202823"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9" name="Content Placeholder 3">
            <a:extLst>
              <a:ext uri="{FF2B5EF4-FFF2-40B4-BE49-F238E27FC236}">
                <a16:creationId xmlns:a16="http://schemas.microsoft.com/office/drawing/2014/main" id="{7CDF9773-ECAE-B145-8ADD-9556302FC126}"/>
              </a:ext>
            </a:extLst>
          </p:cNvPr>
          <p:cNvSpPr>
            <a:spLocks noGrp="1"/>
          </p:cNvSpPr>
          <p:nvPr>
            <p:ph sz="quarter" idx="35" hasCustomPrompt="1"/>
          </p:nvPr>
        </p:nvSpPr>
        <p:spPr>
          <a:xfrm>
            <a:off x="4505387" y="1922399"/>
            <a:ext cx="3204000"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20" name="Content Placeholder 3">
            <a:extLst>
              <a:ext uri="{FF2B5EF4-FFF2-40B4-BE49-F238E27FC236}">
                <a16:creationId xmlns:a16="http://schemas.microsoft.com/office/drawing/2014/main" id="{4C0D6D18-1B76-B949-87EA-1424F615476D}"/>
              </a:ext>
            </a:extLst>
          </p:cNvPr>
          <p:cNvSpPr>
            <a:spLocks noGrp="1"/>
          </p:cNvSpPr>
          <p:nvPr>
            <p:ph sz="quarter" idx="36" hasCustomPrompt="1"/>
          </p:nvPr>
        </p:nvSpPr>
        <p:spPr>
          <a:xfrm>
            <a:off x="8179359" y="1922399"/>
            <a:ext cx="3198182" cy="4104000"/>
          </a:xfrm>
          <a:prstGeom prst="rect">
            <a:avLst/>
          </a:prstGeom>
        </p:spPr>
        <p:txBody>
          <a:bodyPr lIns="108000" tIns="46800" anchor="t"/>
          <a:lstStyle>
            <a:lvl1pPr algn="l">
              <a:lnSpc>
                <a:spcPts val="1400"/>
              </a:lnSpc>
              <a:spcAft>
                <a:spcPts val="1000"/>
              </a:spcAft>
              <a:defRPr sz="10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3" name="Text Placeholder 2">
            <a:extLst>
              <a:ext uri="{FF2B5EF4-FFF2-40B4-BE49-F238E27FC236}">
                <a16:creationId xmlns:a16="http://schemas.microsoft.com/office/drawing/2014/main" id="{DE3A9763-B2B0-F541-A80C-DCD93B27E3F5}"/>
              </a:ext>
            </a:extLst>
          </p:cNvPr>
          <p:cNvSpPr>
            <a:spLocks noGrp="1"/>
          </p:cNvSpPr>
          <p:nvPr>
            <p:ph type="body" sz="quarter" idx="37" hasCustomPrompt="1"/>
          </p:nvPr>
        </p:nvSpPr>
        <p:spPr>
          <a:xfrm>
            <a:off x="4505387" y="1454400"/>
            <a:ext cx="3198183"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4" name="Text Placeholder 2">
            <a:extLst>
              <a:ext uri="{FF2B5EF4-FFF2-40B4-BE49-F238E27FC236}">
                <a16:creationId xmlns:a16="http://schemas.microsoft.com/office/drawing/2014/main" id="{C31EF396-89FE-8948-ABD1-AE39923E1338}"/>
              </a:ext>
            </a:extLst>
          </p:cNvPr>
          <p:cNvSpPr>
            <a:spLocks noGrp="1"/>
          </p:cNvSpPr>
          <p:nvPr>
            <p:ph type="body" sz="quarter" idx="38" hasCustomPrompt="1"/>
          </p:nvPr>
        </p:nvSpPr>
        <p:spPr>
          <a:xfrm>
            <a:off x="8179360" y="1454400"/>
            <a:ext cx="3198182"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7" name="Text Placeholder 3">
            <a:extLst>
              <a:ext uri="{FF2B5EF4-FFF2-40B4-BE49-F238E27FC236}">
                <a16:creationId xmlns:a16="http://schemas.microsoft.com/office/drawing/2014/main" id="{CF199BDA-E836-9C4B-A432-407C201E36F0}"/>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1" name="Text Placeholder 2">
            <a:extLst>
              <a:ext uri="{FF2B5EF4-FFF2-40B4-BE49-F238E27FC236}">
                <a16:creationId xmlns:a16="http://schemas.microsoft.com/office/drawing/2014/main" id="{F218DBA2-DBB4-E444-BCDA-00C99E668DB7}"/>
              </a:ext>
            </a:extLst>
          </p:cNvPr>
          <p:cNvSpPr>
            <a:spLocks noGrp="1"/>
          </p:cNvSpPr>
          <p:nvPr>
            <p:ph type="body" sz="quarter" idx="26" hasCustomPrompt="1"/>
          </p:nvPr>
        </p:nvSpPr>
        <p:spPr>
          <a:xfrm>
            <a:off x="860856" y="1454400"/>
            <a:ext cx="3198184" cy="246221"/>
          </a:xfrm>
          <a:prstGeom prst="rect">
            <a:avLst/>
          </a:prstGeom>
        </p:spPr>
        <p:txBody>
          <a:bodyPr wrap="square" anchor="t" anchorCtr="0">
            <a:spAutoFit/>
          </a:bodyPr>
          <a:lstStyle>
            <a:lvl1pPr>
              <a:lnSpc>
                <a:spcPct val="110000"/>
              </a:lnSpc>
              <a:defRPr lang="en-GB" sz="10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0" name="Text Placeholder 2">
            <a:extLst>
              <a:ext uri="{FF2B5EF4-FFF2-40B4-BE49-F238E27FC236}">
                <a16:creationId xmlns:a16="http://schemas.microsoft.com/office/drawing/2014/main" id="{C6D913CA-20DE-C941-85FF-B5200A512D28}"/>
              </a:ext>
            </a:extLst>
          </p:cNvPr>
          <p:cNvSpPr>
            <a:spLocks noGrp="1"/>
          </p:cNvSpPr>
          <p:nvPr>
            <p:ph type="body" sz="quarter" idx="25" hasCustomPrompt="1"/>
          </p:nvPr>
        </p:nvSpPr>
        <p:spPr>
          <a:xfrm>
            <a:off x="863894" y="6178900"/>
            <a:ext cx="10375605"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11" name="TextBox 10">
            <a:extLst>
              <a:ext uri="{FF2B5EF4-FFF2-40B4-BE49-F238E27FC236}">
                <a16:creationId xmlns:a16="http://schemas.microsoft.com/office/drawing/2014/main" id="{C3593C5D-9D86-97DB-30BC-962F7068A49E}"/>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0107483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pos="2434" userDrawn="1">
          <p15:clr>
            <a:srgbClr val="FBAE40"/>
          </p15:clr>
        </p15:guide>
        <p15:guide id="6" pos="4768" userDrawn="1">
          <p15:clr>
            <a:srgbClr val="FBAE40"/>
          </p15:clr>
        </p15:guide>
        <p15:guide id="7" pos="2887" userDrawn="1">
          <p15:clr>
            <a:srgbClr val="FBAE40"/>
          </p15:clr>
        </p15:guide>
        <p15:guide id="8" pos="52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02377715"/>
      </p:ext>
    </p:extLst>
  </p:cSld>
  <p:clrMap bg1="lt1" tx1="dk1" bg2="dk2" tx2="lt2" accent1="accent1" accent2="accent2" accent3="accent3" accent4="accent4" accent5="accent5" accent6="accent6" hlink="hlink" folHlink="folHlink"/>
  <p:sldLayoutIdLst>
    <p:sldLayoutId id="2147483821" r:id="rId1"/>
    <p:sldLayoutId id="2147483828" r:id="rId2"/>
    <p:sldLayoutId id="2147483813" r:id="rId3"/>
    <p:sldLayoutId id="2147483836" r:id="rId4"/>
    <p:sldLayoutId id="2147483814" r:id="rId5"/>
    <p:sldLayoutId id="2147483815" r:id="rId6"/>
    <p:sldLayoutId id="2147483816" r:id="rId7"/>
    <p:sldLayoutId id="2147483817" r:id="rId8"/>
    <p:sldLayoutId id="2147483818" r:id="rId9"/>
    <p:sldLayoutId id="2147483819" r:id="rId10"/>
    <p:sldLayoutId id="2147483829" r:id="rId11"/>
    <p:sldLayoutId id="2147483822" r:id="rId12"/>
    <p:sldLayoutId id="2147483823" r:id="rId13"/>
    <p:sldLayoutId id="2147483824" r:id="rId14"/>
    <p:sldLayoutId id="2147483825" r:id="rId15"/>
    <p:sldLayoutId id="2147483826" r:id="rId16"/>
    <p:sldLayoutId id="2147483827" r:id="rId17"/>
    <p:sldLayoutId id="2147483834" r:id="rId18"/>
    <p:sldLayoutId id="2147483835" r:id="rId19"/>
    <p:sldLayoutId id="2147483837" r:id="rId20"/>
    <p:sldLayoutId id="2147483838" r:id="rId21"/>
    <p:sldLayoutId id="2147483830" r:id="rId22"/>
  </p:sldLayoutIdLst>
  <p:hf sldNum="0"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4" pos="7080" userDrawn="1">
          <p15:clr>
            <a:srgbClr val="F26B43"/>
          </p15:clr>
        </p15:guide>
        <p15:guide id="25" orient="horz" pos="2160" userDrawn="1">
          <p15:clr>
            <a:srgbClr val="F26B43"/>
          </p15:clr>
        </p15:guide>
        <p15:guide id="26" pos="600" userDrawn="1">
          <p15:clr>
            <a:srgbClr val="F26B43"/>
          </p15:clr>
        </p15:guide>
        <p15:guide id="27" pos="3840" userDrawn="1">
          <p15:clr>
            <a:srgbClr val="F26B43"/>
          </p15:clr>
        </p15:guide>
        <p15:guide id="28" orient="horz" pos="3975" userDrawn="1">
          <p15:clr>
            <a:srgbClr val="F26B43"/>
          </p15:clr>
        </p15:guide>
        <p15:guide id="29" orient="horz" pos="1253" userDrawn="1">
          <p15:clr>
            <a:srgbClr val="F26B43"/>
          </p15:clr>
        </p15:guide>
        <p15:guide id="30" orient="horz" pos="3702" userDrawn="1">
          <p15:clr>
            <a:srgbClr val="F26B43"/>
          </p15:clr>
        </p15:guide>
        <p15:guide id="31" orient="horz" pos="3350" userDrawn="1">
          <p15:clr>
            <a:srgbClr val="F26B43"/>
          </p15:clr>
        </p15:guide>
        <p15:guide id="34" orient="horz" pos="913" userDrawn="1">
          <p15:clr>
            <a:srgbClr val="F26B43"/>
          </p15:clr>
        </p15:guide>
        <p15:guide id="36"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ytimes.com/2023/06/03/business/older-creators-tiktok-brands.html" TargetMode="External"/><Relationship Id="rId2" Type="http://schemas.openxmlformats.org/officeDocument/2006/relationships/hyperlink" Target="https://www.cnbc.com/video/2023/07/20/granfluencer-uses-social-media-to-reach-elderly-customers-on-tiktok.html" TargetMode="External"/><Relationship Id="rId1" Type="http://schemas.openxmlformats.org/officeDocument/2006/relationships/slideLayout" Target="../slideLayouts/slideLayout8.xml"/><Relationship Id="rId6" Type="http://schemas.openxmlformats.org/officeDocument/2006/relationships/chart" Target="../charts/chart7.xml"/><Relationship Id="rId5" Type="http://schemas.openxmlformats.org/officeDocument/2006/relationships/image" Target="../media/image5.png"/><Relationship Id="rId4" Type="http://schemas.openxmlformats.org/officeDocument/2006/relationships/hyperlink" Target="https://bit.ly/457qNz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1.xml"/><Relationship Id="rId2" Type="http://schemas.openxmlformats.org/officeDocument/2006/relationships/hyperlink" Target="https://bit.ly/3OVMEoa" TargetMode="External"/><Relationship Id="rId1" Type="http://schemas.openxmlformats.org/officeDocument/2006/relationships/slideLayout" Target="../slideLayouts/slideLayout1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4481WdV" TargetMode="External"/><Relationship Id="rId2" Type="http://schemas.openxmlformats.org/officeDocument/2006/relationships/hyperlink" Target="https://www.bloomberg.com/news/articles/2023-07-31/amazon-doubles-down-on-delivery-speed-ahead-of-earnings#xj4y7vzkg" TargetMode="External"/><Relationship Id="rId1" Type="http://schemas.openxmlformats.org/officeDocument/2006/relationships/slideLayout" Target="../slideLayouts/slideLayout10.xml"/><Relationship Id="rId5" Type="http://schemas.openxmlformats.org/officeDocument/2006/relationships/chart" Target="../charts/char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bit.ly/4481WdV" TargetMode="External"/><Relationship Id="rId2" Type="http://schemas.openxmlformats.org/officeDocument/2006/relationships/hyperlink" Target="https://www.bbc.co.uk/news/business-65274118" TargetMode="External"/><Relationship Id="rId1" Type="http://schemas.openxmlformats.org/officeDocument/2006/relationships/slideLayout" Target="../slideLayouts/slideLayout10.xml"/><Relationship Id="rId5" Type="http://schemas.openxmlformats.org/officeDocument/2006/relationships/chart" Target="../charts/char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23/03/01/business/adults-living-home-parents-saving.html" TargetMode="External"/><Relationship Id="rId2" Type="http://schemas.openxmlformats.org/officeDocument/2006/relationships/chart" Target="../charts/chart14.xml"/><Relationship Id="rId1" Type="http://schemas.openxmlformats.org/officeDocument/2006/relationships/slideLayout" Target="../slideLayouts/slideLayout9.xml"/><Relationship Id="rId6" Type="http://schemas.openxmlformats.org/officeDocument/2006/relationships/hyperlink" Target="https://bit.ly/45syy3a" TargetMode="External"/><Relationship Id="rId5" Type="http://schemas.openxmlformats.org/officeDocument/2006/relationships/image" Target="../media/image5.png"/><Relationship Id="rId4" Type="http://schemas.openxmlformats.org/officeDocument/2006/relationships/hyperlink" Target="https://bit.ly/3DW5aq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it.ly/3sbErTU" TargetMode="External"/><Relationship Id="rId7" Type="http://schemas.openxmlformats.org/officeDocument/2006/relationships/chart" Target="../charts/chart16.xml"/><Relationship Id="rId2" Type="http://schemas.openxmlformats.org/officeDocument/2006/relationships/hyperlink" Target="https://www.vogue.co.uk/article/charlotte-tilbury-disney-collaboration" TargetMode="External"/><Relationship Id="rId1" Type="http://schemas.openxmlformats.org/officeDocument/2006/relationships/slideLayout" Target="../slideLayouts/slideLayout10.xml"/><Relationship Id="rId6" Type="http://schemas.openxmlformats.org/officeDocument/2006/relationships/chart" Target="../charts/chart15.xml"/><Relationship Id="rId5" Type="http://schemas.openxmlformats.org/officeDocument/2006/relationships/hyperlink" Target="https://bit.ly/45s7QHN"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bit.ly/3QWiLFV" TargetMode="External"/><Relationship Id="rId2" Type="http://schemas.openxmlformats.org/officeDocument/2006/relationships/hyperlink" Target="https://www.aboutamazon.co.uk/news/amazon-prime/the-history-of-prime-day-uk" TargetMode="External"/><Relationship Id="rId1" Type="http://schemas.openxmlformats.org/officeDocument/2006/relationships/slideLayout" Target="../slideLayouts/slideLayout9.xml"/><Relationship Id="rId5" Type="http://schemas.openxmlformats.org/officeDocument/2006/relationships/chart" Target="../charts/char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toppandigital.com/translation-blog/live-streaming-embraced-luxury-brands/" TargetMode="External"/><Relationship Id="rId2" Type="http://schemas.openxmlformats.org/officeDocument/2006/relationships/hyperlink" Target="https://www.mckinsey.com/capabilities/growth-marketing-and-sales/our-insights/social-commerce-the-future-of-how-consumers-interact-with-brands"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it.ly/3OyVref" TargetMode="External"/><Relationship Id="rId1" Type="http://schemas.openxmlformats.org/officeDocument/2006/relationships/slideLayout" Target="../slideLayouts/slideLayout21.xml"/><Relationship Id="rId6" Type="http://schemas.openxmlformats.org/officeDocument/2006/relationships/hyperlink" Target="https://bit.ly/3s94z1M" TargetMode="External"/><Relationship Id="rId5" Type="http://schemas.openxmlformats.org/officeDocument/2006/relationships/hyperlink" Target="https://bit.ly/3KH14pw" TargetMode="External"/><Relationship Id="rId4" Type="http://schemas.openxmlformats.org/officeDocument/2006/relationships/hyperlink" Target="https://bit.ly/3qEu7m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bit.ly/3OVL4me" TargetMode="Externa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hyperlink" Target="https://bit.ly/3OV2q2J" TargetMode="External"/><Relationship Id="rId5" Type="http://schemas.openxmlformats.org/officeDocument/2006/relationships/chart" Target="../charts/char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theatlantic.com/technology/archive/2023/07/tiktok-shopping-app-now/674845/" TargetMode="External"/><Relationship Id="rId2" Type="http://schemas.openxmlformats.org/officeDocument/2006/relationships/hyperlink" Target="https://www.discovermagazine.com/technology/tiktoks-algorithm-and-how-it-affects-your-viewing-experience" TargetMode="Externa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bit.ly/3OV2q2J" TargetMode="External"/><Relationship Id="rId4" Type="http://schemas.openxmlformats.org/officeDocument/2006/relationships/hyperlink" Target="https://techcrunch.com/2022/09/28/google-unveils-a-more-visual-search-experience-for-the-tiktok-generation/?guccounter=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it.ly/3KB3pm7" TargetMode="External"/><Relationship Id="rId2" Type="http://schemas.openxmlformats.org/officeDocument/2006/relationships/chart" Target="../charts/chart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bit.ly/3qw8021" TargetMode="External"/><Relationship Id="rId2" Type="http://schemas.openxmlformats.org/officeDocument/2006/relationships/chart" Target="../charts/chart4.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bit.ly/3qtJZZs" TargetMode="External"/><Relationship Id="rId7" Type="http://schemas.openxmlformats.org/officeDocument/2006/relationships/chart" Target="../charts/chart6.xml"/><Relationship Id="rId2" Type="http://schemas.openxmlformats.org/officeDocument/2006/relationships/hyperlink" Target="https://www.bloomberg.com/news/articles/2023-06-01/chatgpt-to-fuel-1-3-trillion-ai-market-by-2032-bi-report-says#xj4y7vzkg" TargetMode="External"/><Relationship Id="rId1" Type="http://schemas.openxmlformats.org/officeDocument/2006/relationships/slideLayout" Target="../slideLayouts/slideLayout10.xml"/><Relationship Id="rId6" Type="http://schemas.openxmlformats.org/officeDocument/2006/relationships/chart" Target="../charts/chart5.xml"/><Relationship Id="rId5" Type="http://schemas.openxmlformats.org/officeDocument/2006/relationships/hyperlink" Target="https://bit.ly/3KGQ3EK"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E7F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5448FA-668C-4946-8752-3D45797AD9F5}"/>
              </a:ext>
            </a:extLst>
          </p:cNvPr>
          <p:cNvSpPr>
            <a:spLocks noGrp="1"/>
          </p:cNvSpPr>
          <p:nvPr>
            <p:ph type="body" sz="quarter" idx="13"/>
          </p:nvPr>
        </p:nvSpPr>
        <p:spPr>
          <a:xfrm>
            <a:off x="844998" y="1632839"/>
            <a:ext cx="10502003" cy="1569660"/>
          </a:xfrm>
        </p:spPr>
        <p:txBody>
          <a:bodyPr/>
          <a:lstStyle/>
          <a:p>
            <a:r>
              <a:rPr lang="en-US" dirty="0"/>
              <a:t>Swipe,</a:t>
            </a:r>
          </a:p>
          <a:p>
            <a:r>
              <a:rPr lang="en-US" dirty="0"/>
              <a:t>click, buy</a:t>
            </a:r>
          </a:p>
        </p:txBody>
      </p:sp>
      <p:pic>
        <p:nvPicPr>
          <p:cNvPr id="5" name="Google Shape;807;p29" descr="A person with glasses and a phone&#10;&#10;Description automatically generated">
            <a:extLst>
              <a:ext uri="{FF2B5EF4-FFF2-40B4-BE49-F238E27FC236}">
                <a16:creationId xmlns:a16="http://schemas.microsoft.com/office/drawing/2014/main" id="{5DAF5C52-BD64-2618-5419-DD74056AEADC}"/>
              </a:ext>
            </a:extLst>
          </p:cNvPr>
          <p:cNvPicPr preferRelativeResize="0"/>
          <p:nvPr/>
        </p:nvPicPr>
        <p:blipFill rotWithShape="1">
          <a:blip r:embed="rId2">
            <a:alphaModFix/>
          </a:blip>
          <a:srcRect/>
          <a:stretch/>
        </p:blipFill>
        <p:spPr>
          <a:xfrm>
            <a:off x="4907298" y="1453018"/>
            <a:ext cx="8377127" cy="5404981"/>
          </a:xfrm>
          <a:prstGeom prst="rect">
            <a:avLst/>
          </a:prstGeom>
          <a:noFill/>
          <a:ln>
            <a:noFill/>
          </a:ln>
        </p:spPr>
      </p:pic>
    </p:spTree>
    <p:extLst>
      <p:ext uri="{BB962C8B-B14F-4D97-AF65-F5344CB8AC3E}">
        <p14:creationId xmlns:p14="http://schemas.microsoft.com/office/powerpoint/2010/main" val="1356607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0B2E1A-AD88-473B-8098-163762929263}"/>
              </a:ext>
            </a:extLst>
          </p:cNvPr>
          <p:cNvSpPr>
            <a:spLocks noGrp="1"/>
          </p:cNvSpPr>
          <p:nvPr>
            <p:ph sz="quarter" idx="31"/>
          </p:nvPr>
        </p:nvSpPr>
        <p:spPr>
          <a:xfrm>
            <a:off x="839788" y="1454400"/>
            <a:ext cx="3144837" cy="4104000"/>
          </a:xfrm>
        </p:spPr>
        <p:txBody>
          <a:bodyPr/>
          <a:lstStyle/>
          <a:p>
            <a:r>
              <a:rPr lang="en-GB" dirty="0">
                <a:latin typeface="Poppins" panose="00000500000000000000" pitchFamily="2" charset="0"/>
                <a:cs typeface="Poppins" panose="00000500000000000000" pitchFamily="2" charset="0"/>
              </a:rPr>
              <a:t>While younger generations are leading the way with new methods of search, baby boomers are also changing the platforms they use to search/shop online.</a:t>
            </a:r>
          </a:p>
          <a:p>
            <a:r>
              <a:rPr lang="en-GB" dirty="0">
                <a:latin typeface="Poppins" panose="00000500000000000000" pitchFamily="2" charset="0"/>
                <a:cs typeface="Poppins" panose="00000500000000000000" pitchFamily="2" charset="0"/>
              </a:rPr>
              <a:t>TikTok is now their fourth </a:t>
            </a:r>
            <a:r>
              <a:rPr lang="en-GB" dirty="0" err="1">
                <a:latin typeface="Poppins" panose="00000500000000000000" pitchFamily="2" charset="0"/>
                <a:cs typeface="Poppins" panose="00000500000000000000" pitchFamily="2" charset="0"/>
              </a:rPr>
              <a:t>favorite</a:t>
            </a:r>
            <a:r>
              <a:rPr lang="en-GB" dirty="0">
                <a:latin typeface="Poppins" panose="00000500000000000000" pitchFamily="2" charset="0"/>
                <a:cs typeface="Poppins" panose="00000500000000000000" pitchFamily="2" charset="0"/>
              </a:rPr>
              <a:t> platform, rising 4 places since 2021. Over the last 2 years, the number of baby boomer TikTok users in the US who have clicked on a sponsored/promoted ad has increased</a:t>
            </a:r>
            <a:br>
              <a:rPr lang="en-GB" dirty="0">
                <a:latin typeface="Poppins" panose="00000500000000000000" pitchFamily="2" charset="0"/>
                <a:cs typeface="Poppins" panose="00000500000000000000" pitchFamily="2" charset="0"/>
              </a:rPr>
            </a:br>
            <a:r>
              <a:rPr lang="en-GB" dirty="0">
                <a:latin typeface="Poppins" panose="00000500000000000000" pitchFamily="2" charset="0"/>
                <a:cs typeface="Poppins" panose="00000500000000000000" pitchFamily="2" charset="0"/>
              </a:rPr>
              <a:t>by 41%. </a:t>
            </a:r>
          </a:p>
          <a:p>
            <a:r>
              <a:rPr lang="en-GB" dirty="0">
                <a:latin typeface="Poppins" panose="00000500000000000000" pitchFamily="2" charset="0"/>
                <a:cs typeface="Poppins" panose="00000500000000000000" pitchFamily="2" charset="0"/>
              </a:rPr>
              <a:t>Reaching customers on social media through ads is a digital marketing staple, but mainly used for younger audiences. There’s now a growing opportunity to connect with their older counterparts, too.</a:t>
            </a:r>
          </a:p>
          <a:p>
            <a:r>
              <a:rPr lang="en-GB" dirty="0">
                <a:latin typeface="Poppins" panose="00000500000000000000" pitchFamily="2" charset="0"/>
                <a:cs typeface="Poppins" panose="00000500000000000000" pitchFamily="2" charset="0"/>
              </a:rPr>
              <a:t>We’ve seen the </a:t>
            </a:r>
            <a:r>
              <a:rPr lang="en-GB" dirty="0">
                <a:latin typeface="Poppins" panose="00000500000000000000" pitchFamily="2" charset="0"/>
                <a:cs typeface="Poppins" panose="00000500000000000000" pitchFamily="2" charset="0"/>
                <a:hlinkClick r:id="rId2"/>
              </a:rPr>
              <a:t>rise of older influencers, also known as “granfluencers</a:t>
            </a:r>
            <a:r>
              <a:rPr lang="en-GB" dirty="0">
                <a:latin typeface="Poppins" panose="00000500000000000000" pitchFamily="2" charset="0"/>
                <a:cs typeface="Poppins" panose="00000500000000000000" pitchFamily="2" charset="0"/>
              </a:rPr>
              <a:t>”, in recent months, and </a:t>
            </a:r>
            <a:r>
              <a:rPr lang="en-GB" dirty="0">
                <a:latin typeface="Poppins" panose="00000500000000000000" pitchFamily="2" charset="0"/>
                <a:cs typeface="Poppins" panose="00000500000000000000" pitchFamily="2" charset="0"/>
                <a:hlinkClick r:id="rId3"/>
              </a:rPr>
              <a:t>brands wanting to collaborate</a:t>
            </a:r>
            <a:r>
              <a:rPr lang="en-GB" dirty="0">
                <a:latin typeface="Poppins" panose="00000500000000000000" pitchFamily="2" charset="0"/>
                <a:cs typeface="Poppins" panose="00000500000000000000" pitchFamily="2" charset="0"/>
              </a:rPr>
              <a:t> with them. By exploring this new online audience, brands can resonate with older consumers and engage with them on their </a:t>
            </a:r>
            <a:r>
              <a:rPr lang="en-GB" dirty="0" err="1">
                <a:latin typeface="Poppins" panose="00000500000000000000" pitchFamily="2" charset="0"/>
                <a:cs typeface="Poppins" panose="00000500000000000000" pitchFamily="2" charset="0"/>
              </a:rPr>
              <a:t>favorite</a:t>
            </a:r>
            <a:r>
              <a:rPr lang="en-GB" dirty="0">
                <a:latin typeface="Poppins" panose="00000500000000000000" pitchFamily="2" charset="0"/>
                <a:cs typeface="Poppins" panose="00000500000000000000" pitchFamily="2" charset="0"/>
              </a:rPr>
              <a:t> platforms. </a:t>
            </a:r>
          </a:p>
        </p:txBody>
      </p:sp>
      <p:sp>
        <p:nvSpPr>
          <p:cNvPr id="7" name="Text Placeholder 6">
            <a:extLst>
              <a:ext uri="{FF2B5EF4-FFF2-40B4-BE49-F238E27FC236}">
                <a16:creationId xmlns:a16="http://schemas.microsoft.com/office/drawing/2014/main" id="{6EE3BEF7-4717-4869-A4CE-E82B1B4CE970}"/>
              </a:ext>
            </a:extLst>
          </p:cNvPr>
          <p:cNvSpPr>
            <a:spLocks noGrp="1"/>
          </p:cNvSpPr>
          <p:nvPr>
            <p:ph type="body" sz="quarter" idx="42"/>
          </p:nvPr>
        </p:nvSpPr>
        <p:spPr/>
        <p:txBody>
          <a:bodyPr>
            <a:normAutofit/>
          </a:bodyPr>
          <a:lstStyle/>
          <a:p>
            <a:r>
              <a:rPr lang="en-US" dirty="0"/>
              <a:t>It’s not just younger generations that use new methods</a:t>
            </a:r>
            <a:endParaRPr lang="en-GB" dirty="0"/>
          </a:p>
        </p:txBody>
      </p:sp>
      <p:sp>
        <p:nvSpPr>
          <p:cNvPr id="9" name="Text Placeholder 8">
            <a:extLst>
              <a:ext uri="{FF2B5EF4-FFF2-40B4-BE49-F238E27FC236}">
                <a16:creationId xmlns:a16="http://schemas.microsoft.com/office/drawing/2014/main" id="{3E3ED334-C630-4894-B3AD-34E73F7C0B03}"/>
              </a:ext>
            </a:extLst>
          </p:cNvPr>
          <p:cNvSpPr>
            <a:spLocks noGrp="1"/>
          </p:cNvSpPr>
          <p:nvPr>
            <p:ph type="body" sz="quarter" idx="32"/>
          </p:nvPr>
        </p:nvSpPr>
        <p:spPr>
          <a:xfrm>
            <a:off x="4351459" y="1454400"/>
            <a:ext cx="3264754" cy="884473"/>
          </a:xfrm>
        </p:spPr>
        <p:txBody>
          <a:bodyPr/>
          <a:lstStyle/>
          <a:p>
            <a:r>
              <a:rPr lang="en-GB" b="1" dirty="0"/>
              <a:t>Baby boomers are increasingly</a:t>
            </a:r>
            <a:br>
              <a:rPr lang="en-GB" b="1" dirty="0"/>
            </a:br>
            <a:r>
              <a:rPr lang="en-GB" b="1" dirty="0" err="1"/>
              <a:t>favoring</a:t>
            </a:r>
            <a:r>
              <a:rPr lang="en-GB" b="1" dirty="0"/>
              <a:t> short-form video platforms</a:t>
            </a:r>
          </a:p>
          <a:p>
            <a:r>
              <a:rPr lang="en-GB" sz="900" dirty="0">
                <a:solidFill>
                  <a:schemeClr val="bg2"/>
                </a:solidFill>
              </a:rPr>
              <a:t>Rank based on the % of baby boomers</a:t>
            </a:r>
            <a:br>
              <a:rPr lang="en-GB" sz="900" dirty="0">
                <a:solidFill>
                  <a:schemeClr val="bg2"/>
                </a:solidFill>
              </a:rPr>
            </a:br>
            <a:r>
              <a:rPr lang="en-GB" sz="900" dirty="0">
                <a:solidFill>
                  <a:schemeClr val="bg2"/>
                </a:solidFill>
              </a:rPr>
              <a:t>who say the following are their </a:t>
            </a:r>
            <a:r>
              <a:rPr lang="en-GB" sz="900" dirty="0" err="1">
                <a:solidFill>
                  <a:schemeClr val="bg2"/>
                </a:solidFill>
              </a:rPr>
              <a:t>favorite</a:t>
            </a:r>
            <a:r>
              <a:rPr lang="en-GB" sz="900" dirty="0">
                <a:solidFill>
                  <a:schemeClr val="bg2"/>
                </a:solidFill>
              </a:rPr>
              <a:t> social media/messaging services, outside of China</a:t>
            </a:r>
          </a:p>
        </p:txBody>
      </p:sp>
      <p:sp>
        <p:nvSpPr>
          <p:cNvPr id="6" name="Text Placeholder 5">
            <a:extLst>
              <a:ext uri="{FF2B5EF4-FFF2-40B4-BE49-F238E27FC236}">
                <a16:creationId xmlns:a16="http://schemas.microsoft.com/office/drawing/2014/main" id="{9D5FC170-8A6B-47D9-B5A6-6E0D64B86E6C}"/>
              </a:ext>
            </a:extLst>
          </p:cNvPr>
          <p:cNvSpPr>
            <a:spLocks noGrp="1"/>
          </p:cNvSpPr>
          <p:nvPr>
            <p:ph type="body" sz="quarter" idx="25"/>
          </p:nvPr>
        </p:nvSpPr>
        <p:spPr>
          <a:prstGeom prst="rect">
            <a:avLst/>
          </a:prstGeom>
        </p:spPr>
        <p:txBody>
          <a:bodyPr/>
          <a:lstStyle/>
          <a:p>
            <a:r>
              <a:rPr lang="en-GB" b="1" dirty="0"/>
              <a:t>Source: </a:t>
            </a:r>
            <a:r>
              <a:rPr lang="en-GB" dirty="0"/>
              <a:t>GWI Core Q2 2021-Q2 2023 </a:t>
            </a:r>
            <a:r>
              <a:rPr lang="en-GB" b="1" dirty="0"/>
              <a:t>Base</a:t>
            </a:r>
            <a:r>
              <a:rPr lang="en-GB" dirty="0"/>
              <a:t>: 27,440 baby boomer social media users</a:t>
            </a:r>
            <a:endParaRPr lang="en-GB" b="1" dirty="0"/>
          </a:p>
        </p:txBody>
      </p:sp>
      <p:pic>
        <p:nvPicPr>
          <p:cNvPr id="34" name="Picture 33" descr="Icon&#10;&#10;Description automatically generated with medium confidence">
            <a:hlinkClick r:id="rId4"/>
            <a:extLst>
              <a:ext uri="{FF2B5EF4-FFF2-40B4-BE49-F238E27FC236}">
                <a16:creationId xmlns:a16="http://schemas.microsoft.com/office/drawing/2014/main" id="{80EF878B-359A-4275-8ADA-8125878DF700}"/>
              </a:ext>
            </a:extLst>
          </p:cNvPr>
          <p:cNvPicPr>
            <a:picLocks noChangeAspect="1"/>
          </p:cNvPicPr>
          <p:nvPr/>
        </p:nvPicPr>
        <p:blipFill>
          <a:blip r:embed="rId5"/>
          <a:stretch>
            <a:fillRect/>
          </a:stretch>
        </p:blipFill>
        <p:spPr>
          <a:xfrm>
            <a:off x="11095733" y="1522021"/>
            <a:ext cx="144000" cy="144000"/>
          </a:xfrm>
          <a:prstGeom prst="rect">
            <a:avLst/>
          </a:prstGeom>
        </p:spPr>
      </p:pic>
      <p:cxnSp>
        <p:nvCxnSpPr>
          <p:cNvPr id="35" name="Straight Connector 34">
            <a:extLst>
              <a:ext uri="{FF2B5EF4-FFF2-40B4-BE49-F238E27FC236}">
                <a16:creationId xmlns:a16="http://schemas.microsoft.com/office/drawing/2014/main" id="{924D6605-BCF7-004F-8B52-0487675F0065}"/>
              </a:ext>
            </a:extLst>
          </p:cNvPr>
          <p:cNvCxnSpPr>
            <a:cxnSpLocks/>
          </p:cNvCxnSpPr>
          <p:nvPr/>
        </p:nvCxnSpPr>
        <p:spPr>
          <a:xfrm>
            <a:off x="7777515"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0F3B8D7-C7A1-4041-B3F8-79D9F6A612E1}"/>
              </a:ext>
            </a:extLst>
          </p:cNvPr>
          <p:cNvCxnSpPr>
            <a:cxnSpLocks/>
          </p:cNvCxnSpPr>
          <p:nvPr/>
        </p:nvCxnSpPr>
        <p:spPr>
          <a:xfrm>
            <a:off x="4228130"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1F427813-1ADA-3908-DE16-7BDF0A28DD63}"/>
              </a:ext>
            </a:extLst>
          </p:cNvPr>
          <p:cNvGraphicFramePr/>
          <p:nvPr>
            <p:extLst>
              <p:ext uri="{D42A27DB-BD31-4B8C-83A1-F6EECF244321}">
                <p14:modId xmlns:p14="http://schemas.microsoft.com/office/powerpoint/2010/main" val="1030292022"/>
              </p:ext>
            </p:extLst>
          </p:nvPr>
        </p:nvGraphicFramePr>
        <p:xfrm>
          <a:off x="7934718" y="2087799"/>
          <a:ext cx="3613257" cy="4050534"/>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 Placeholder 8">
            <a:extLst>
              <a:ext uri="{FF2B5EF4-FFF2-40B4-BE49-F238E27FC236}">
                <a16:creationId xmlns:a16="http://schemas.microsoft.com/office/drawing/2014/main" id="{C4B3D0E2-1878-3B93-DCFC-1E7DE384CA45}"/>
              </a:ext>
            </a:extLst>
          </p:cNvPr>
          <p:cNvSpPr txBox="1">
            <a:spLocks/>
          </p:cNvSpPr>
          <p:nvPr/>
        </p:nvSpPr>
        <p:spPr>
          <a:xfrm>
            <a:off x="7841190" y="1461727"/>
            <a:ext cx="3264754" cy="562846"/>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b="1" dirty="0"/>
              <a:t>Baby boomers’ TikTok usage</a:t>
            </a:r>
          </a:p>
          <a:p>
            <a:r>
              <a:rPr lang="en-GB" sz="900" dirty="0">
                <a:solidFill>
                  <a:schemeClr val="bg2"/>
                </a:solidFill>
              </a:rPr>
              <a:t>% of baby boomers who say TikTok is their </a:t>
            </a:r>
            <a:r>
              <a:rPr lang="en-GB" sz="900" dirty="0" err="1">
                <a:solidFill>
                  <a:schemeClr val="bg2"/>
                </a:solidFill>
              </a:rPr>
              <a:t>favorite</a:t>
            </a:r>
            <a:r>
              <a:rPr lang="en-GB" sz="900" dirty="0">
                <a:solidFill>
                  <a:schemeClr val="bg2"/>
                </a:solidFill>
              </a:rPr>
              <a:t> social media/messaging service, over-time</a:t>
            </a:r>
          </a:p>
        </p:txBody>
      </p:sp>
      <p:pic>
        <p:nvPicPr>
          <p:cNvPr id="5" name="Picture 4" descr="Icon&#10;&#10;Description automatically generated with medium confidence">
            <a:hlinkClick r:id="rId4"/>
            <a:extLst>
              <a:ext uri="{FF2B5EF4-FFF2-40B4-BE49-F238E27FC236}">
                <a16:creationId xmlns:a16="http://schemas.microsoft.com/office/drawing/2014/main" id="{C26E9035-56DF-8B3D-5617-0DB9BE16B776}"/>
              </a:ext>
            </a:extLst>
          </p:cNvPr>
          <p:cNvPicPr>
            <a:picLocks noChangeAspect="1"/>
          </p:cNvPicPr>
          <p:nvPr/>
        </p:nvPicPr>
        <p:blipFill>
          <a:blip r:embed="rId5"/>
          <a:stretch>
            <a:fillRect/>
          </a:stretch>
        </p:blipFill>
        <p:spPr>
          <a:xfrm>
            <a:off x="7325842" y="1515648"/>
            <a:ext cx="144000" cy="144000"/>
          </a:xfrm>
          <a:prstGeom prst="rect">
            <a:avLst/>
          </a:prstGeom>
        </p:spPr>
      </p:pic>
      <p:sp>
        <p:nvSpPr>
          <p:cNvPr id="8" name="TextBox 7">
            <a:extLst>
              <a:ext uri="{FF2B5EF4-FFF2-40B4-BE49-F238E27FC236}">
                <a16:creationId xmlns:a16="http://schemas.microsoft.com/office/drawing/2014/main" id="{1B6D3663-112C-295B-7FD1-678EEF4EDCBF}"/>
              </a:ext>
            </a:extLst>
          </p:cNvPr>
          <p:cNvSpPr txBox="1"/>
          <p:nvPr/>
        </p:nvSpPr>
        <p:spPr>
          <a:xfrm>
            <a:off x="4385333" y="3065974"/>
            <a:ext cx="897319" cy="2112117"/>
          </a:xfrm>
          <a:prstGeom prst="rect">
            <a:avLst/>
          </a:prstGeom>
          <a:noFill/>
        </p:spPr>
        <p:txBody>
          <a:bodyPr wrap="square">
            <a:spAutoFit/>
          </a:bodyPr>
          <a:lstStyle/>
          <a:p>
            <a:pPr algn="r">
              <a:lnSpc>
                <a:spcPct val="250000"/>
              </a:lnSpc>
            </a:pPr>
            <a:r>
              <a:rPr lang="en-US" sz="1000" dirty="0">
                <a:solidFill>
                  <a:schemeClr val="bg1"/>
                </a:solidFill>
                <a:latin typeface="Poppins" pitchFamily="2" charset="77"/>
                <a:cs typeface="Poppins" pitchFamily="2" charset="77"/>
              </a:rPr>
              <a:t>Facebook</a:t>
            </a:r>
          </a:p>
          <a:p>
            <a:pPr algn="r">
              <a:lnSpc>
                <a:spcPct val="250000"/>
              </a:lnSpc>
            </a:pPr>
            <a:r>
              <a:rPr lang="en-US" sz="1000" dirty="0">
                <a:solidFill>
                  <a:schemeClr val="bg1"/>
                </a:solidFill>
                <a:latin typeface="Poppins" pitchFamily="2" charset="77"/>
                <a:cs typeface="Poppins" pitchFamily="2" charset="77"/>
              </a:rPr>
              <a:t>WhatsApp</a:t>
            </a:r>
            <a:endParaRPr lang="en-US" sz="1000" dirty="0">
              <a:latin typeface="Poppins" pitchFamily="2" charset="77"/>
              <a:cs typeface="Poppins" pitchFamily="2" charset="77"/>
            </a:endParaRPr>
          </a:p>
          <a:p>
            <a:pPr algn="r">
              <a:lnSpc>
                <a:spcPct val="250000"/>
              </a:lnSpc>
            </a:pPr>
            <a:r>
              <a:rPr lang="en-US" sz="1000" dirty="0">
                <a:solidFill>
                  <a:schemeClr val="bg1"/>
                </a:solidFill>
                <a:latin typeface="Poppins" pitchFamily="2" charset="77"/>
                <a:cs typeface="Poppins" pitchFamily="2" charset="77"/>
              </a:rPr>
              <a:t>Instagram</a:t>
            </a:r>
          </a:p>
          <a:p>
            <a:pPr algn="r">
              <a:lnSpc>
                <a:spcPct val="250000"/>
              </a:lnSpc>
            </a:pPr>
            <a:r>
              <a:rPr lang="en-GB" sz="1000" dirty="0">
                <a:solidFill>
                  <a:schemeClr val="bg1"/>
                </a:solidFill>
                <a:latin typeface="Poppins" pitchFamily="2" charset="77"/>
                <a:cs typeface="Poppins" pitchFamily="2" charset="77"/>
              </a:rPr>
              <a:t>Facebook</a:t>
            </a:r>
          </a:p>
          <a:p>
            <a:pPr algn="r"/>
            <a:r>
              <a:rPr lang="en-GB" sz="1000" dirty="0">
                <a:solidFill>
                  <a:schemeClr val="bg1"/>
                </a:solidFill>
                <a:latin typeface="Poppins" pitchFamily="2" charset="77"/>
                <a:cs typeface="Poppins" pitchFamily="2" charset="77"/>
              </a:rPr>
              <a:t>Messenger</a:t>
            </a:r>
          </a:p>
          <a:p>
            <a:pPr algn="r">
              <a:lnSpc>
                <a:spcPct val="250000"/>
              </a:lnSpc>
            </a:pPr>
            <a:r>
              <a:rPr lang="en-GB" sz="1000" dirty="0">
                <a:solidFill>
                  <a:schemeClr val="bg1"/>
                </a:solidFill>
                <a:latin typeface="Poppins" pitchFamily="2" charset="77"/>
                <a:cs typeface="Poppins" pitchFamily="2" charset="77"/>
              </a:rPr>
              <a:t>Pinterest</a:t>
            </a:r>
          </a:p>
        </p:txBody>
      </p:sp>
      <p:sp>
        <p:nvSpPr>
          <p:cNvPr id="36" name="Content Placeholder 3">
            <a:extLst>
              <a:ext uri="{FF2B5EF4-FFF2-40B4-BE49-F238E27FC236}">
                <a16:creationId xmlns:a16="http://schemas.microsoft.com/office/drawing/2014/main" id="{1820E3AE-6D06-0441-8893-B1FFD48ADA53}"/>
              </a:ext>
            </a:extLst>
          </p:cNvPr>
          <p:cNvSpPr>
            <a:spLocks noGrp="1"/>
          </p:cNvSpPr>
          <p:nvPr>
            <p:ph sz="quarter" idx="24"/>
          </p:nvPr>
        </p:nvSpPr>
        <p:spPr>
          <a:xfrm>
            <a:off x="4756513" y="2792266"/>
            <a:ext cx="847265" cy="258510"/>
          </a:xfrm>
        </p:spPr>
        <p:txBody>
          <a:bodyPr/>
          <a:lstStyle/>
          <a:p>
            <a:pPr algn="r"/>
            <a:r>
              <a:rPr lang="en-US" sz="1200" b="1" dirty="0">
                <a:solidFill>
                  <a:srgbClr val="512179"/>
                </a:solidFill>
              </a:rPr>
              <a:t>Q2 2021</a:t>
            </a:r>
            <a:endParaRPr lang="en-US" sz="1200" dirty="0">
              <a:solidFill>
                <a:srgbClr val="512179"/>
              </a:solidFill>
            </a:endParaRPr>
          </a:p>
        </p:txBody>
      </p:sp>
      <p:sp>
        <p:nvSpPr>
          <p:cNvPr id="39" name="Content Placeholder 3">
            <a:extLst>
              <a:ext uri="{FF2B5EF4-FFF2-40B4-BE49-F238E27FC236}">
                <a16:creationId xmlns:a16="http://schemas.microsoft.com/office/drawing/2014/main" id="{BDA0249D-D604-79BF-511E-4B1F1168AAE3}"/>
              </a:ext>
            </a:extLst>
          </p:cNvPr>
          <p:cNvSpPr txBox="1">
            <a:spLocks/>
          </p:cNvSpPr>
          <p:nvPr/>
        </p:nvSpPr>
        <p:spPr>
          <a:xfrm>
            <a:off x="5981066" y="2795581"/>
            <a:ext cx="847265" cy="258510"/>
          </a:xfrm>
          <a:prstGeom prst="rect">
            <a:avLst/>
          </a:prstGeom>
        </p:spPr>
        <p:txBody>
          <a:bodyPr lIns="108000" tIns="46800" anchor="t"/>
          <a:lstStyle>
            <a:defPPr marR="0" lvl="0" algn="l" rtl="0">
              <a:lnSpc>
                <a:spcPct val="100000"/>
              </a:lnSpc>
              <a:spcBef>
                <a:spcPts val="0"/>
              </a:spcBef>
              <a:spcAft>
                <a:spcPts val="0"/>
              </a:spcAft>
            </a:defPPr>
            <a:lvl1pPr marR="0" lvl="0" algn="l" rtl="0" eaLnBrk="1" hangingPunct="1">
              <a:lnSpc>
                <a:spcPts val="1400"/>
              </a:lnSpc>
              <a:spcBef>
                <a:spcPts val="0"/>
              </a:spcBef>
              <a:spcAft>
                <a:spcPts val="1000"/>
              </a:spcAft>
              <a:buClr>
                <a:srgbClr val="000000"/>
              </a:buClr>
              <a:buFont typeface="Arial"/>
              <a:defRPr sz="10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b="1" dirty="0">
                <a:solidFill>
                  <a:srgbClr val="EF60A3"/>
                </a:solidFill>
              </a:rPr>
              <a:t>Q2 2023</a:t>
            </a:r>
            <a:endParaRPr lang="en-US" sz="1200" dirty="0">
              <a:solidFill>
                <a:srgbClr val="EF60A3"/>
              </a:solidFill>
            </a:endParaRPr>
          </a:p>
        </p:txBody>
      </p:sp>
      <p:sp>
        <p:nvSpPr>
          <p:cNvPr id="51" name="TextBox 50">
            <a:extLst>
              <a:ext uri="{FF2B5EF4-FFF2-40B4-BE49-F238E27FC236}">
                <a16:creationId xmlns:a16="http://schemas.microsoft.com/office/drawing/2014/main" id="{64686CD9-2A63-2F68-437B-FE058329AC5E}"/>
              </a:ext>
            </a:extLst>
          </p:cNvPr>
          <p:cNvSpPr txBox="1"/>
          <p:nvPr/>
        </p:nvSpPr>
        <p:spPr>
          <a:xfrm>
            <a:off x="6341724" y="3065974"/>
            <a:ext cx="897319" cy="2112117"/>
          </a:xfrm>
          <a:prstGeom prst="rect">
            <a:avLst/>
          </a:prstGeom>
          <a:noFill/>
        </p:spPr>
        <p:txBody>
          <a:bodyPr wrap="square">
            <a:spAutoFit/>
          </a:bodyPr>
          <a:lstStyle/>
          <a:p>
            <a:pPr>
              <a:lnSpc>
                <a:spcPct val="250000"/>
              </a:lnSpc>
            </a:pPr>
            <a:r>
              <a:rPr lang="en-US" sz="1000" dirty="0">
                <a:solidFill>
                  <a:schemeClr val="bg1"/>
                </a:solidFill>
                <a:latin typeface="Poppins" pitchFamily="2" charset="77"/>
                <a:cs typeface="Poppins" pitchFamily="2" charset="77"/>
              </a:rPr>
              <a:t>Facebook</a:t>
            </a:r>
          </a:p>
          <a:p>
            <a:pPr>
              <a:lnSpc>
                <a:spcPct val="250000"/>
              </a:lnSpc>
            </a:pPr>
            <a:r>
              <a:rPr lang="en-US" sz="1000" dirty="0">
                <a:solidFill>
                  <a:schemeClr val="bg1"/>
                </a:solidFill>
                <a:latin typeface="Poppins" pitchFamily="2" charset="77"/>
                <a:cs typeface="Poppins" pitchFamily="2" charset="77"/>
              </a:rPr>
              <a:t>WhatsApp</a:t>
            </a:r>
            <a:endParaRPr lang="en-US" sz="1000" dirty="0">
              <a:latin typeface="Poppins" pitchFamily="2" charset="77"/>
              <a:cs typeface="Poppins" pitchFamily="2" charset="77"/>
            </a:endParaRPr>
          </a:p>
          <a:p>
            <a:pPr>
              <a:lnSpc>
                <a:spcPct val="250000"/>
              </a:lnSpc>
            </a:pPr>
            <a:r>
              <a:rPr lang="en-US" sz="1000" dirty="0">
                <a:solidFill>
                  <a:schemeClr val="bg1"/>
                </a:solidFill>
                <a:latin typeface="Poppins" pitchFamily="2" charset="77"/>
                <a:cs typeface="Poppins" pitchFamily="2" charset="77"/>
              </a:rPr>
              <a:t>Instagram</a:t>
            </a:r>
          </a:p>
          <a:p>
            <a:pPr>
              <a:lnSpc>
                <a:spcPct val="250000"/>
              </a:lnSpc>
            </a:pPr>
            <a:r>
              <a:rPr lang="en-GB" sz="1000" dirty="0">
                <a:solidFill>
                  <a:schemeClr val="bg1"/>
                </a:solidFill>
                <a:latin typeface="Poppins" pitchFamily="2" charset="77"/>
                <a:cs typeface="Poppins" pitchFamily="2" charset="77"/>
              </a:rPr>
              <a:t>Facebook</a:t>
            </a:r>
          </a:p>
          <a:p>
            <a:r>
              <a:rPr lang="en-GB" sz="1000" dirty="0">
                <a:solidFill>
                  <a:schemeClr val="bg1"/>
                </a:solidFill>
                <a:latin typeface="Poppins" pitchFamily="2" charset="77"/>
                <a:cs typeface="Poppins" pitchFamily="2" charset="77"/>
              </a:rPr>
              <a:t>Messenger</a:t>
            </a:r>
          </a:p>
          <a:p>
            <a:pPr>
              <a:lnSpc>
                <a:spcPct val="250000"/>
              </a:lnSpc>
            </a:pPr>
            <a:r>
              <a:rPr lang="en-GB" sz="1000" dirty="0">
                <a:solidFill>
                  <a:schemeClr val="bg1"/>
                </a:solidFill>
                <a:latin typeface="Poppins" pitchFamily="2" charset="77"/>
                <a:cs typeface="Poppins" pitchFamily="2" charset="77"/>
              </a:rPr>
              <a:t>TikTok</a:t>
            </a:r>
          </a:p>
        </p:txBody>
      </p:sp>
      <p:grpSp>
        <p:nvGrpSpPr>
          <p:cNvPr id="52" name="Group 51">
            <a:extLst>
              <a:ext uri="{FF2B5EF4-FFF2-40B4-BE49-F238E27FC236}">
                <a16:creationId xmlns:a16="http://schemas.microsoft.com/office/drawing/2014/main" id="{991FD19C-2E7B-7167-3C55-EF181DAF230F}"/>
              </a:ext>
            </a:extLst>
          </p:cNvPr>
          <p:cNvGrpSpPr/>
          <p:nvPr/>
        </p:nvGrpSpPr>
        <p:grpSpPr>
          <a:xfrm>
            <a:off x="6113285" y="3252272"/>
            <a:ext cx="210313" cy="1869427"/>
            <a:chOff x="7220378" y="2580514"/>
            <a:chExt cx="210313" cy="1869427"/>
          </a:xfrm>
        </p:grpSpPr>
        <p:sp>
          <p:nvSpPr>
            <p:cNvPr id="53" name="Oval 52">
              <a:extLst>
                <a:ext uri="{FF2B5EF4-FFF2-40B4-BE49-F238E27FC236}">
                  <a16:creationId xmlns:a16="http://schemas.microsoft.com/office/drawing/2014/main" id="{B2F5F632-37AA-2D3C-D8D8-6FE69BE4B6E4}"/>
                </a:ext>
              </a:extLst>
            </p:cNvPr>
            <p:cNvSpPr/>
            <p:nvPr/>
          </p:nvSpPr>
          <p:spPr>
            <a:xfrm>
              <a:off x="7220378" y="4239628"/>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5</a:t>
              </a:r>
            </a:p>
          </p:txBody>
        </p:sp>
        <p:sp>
          <p:nvSpPr>
            <p:cNvPr id="54" name="Oval 53">
              <a:extLst>
                <a:ext uri="{FF2B5EF4-FFF2-40B4-BE49-F238E27FC236}">
                  <a16:creationId xmlns:a16="http://schemas.microsoft.com/office/drawing/2014/main" id="{E50C8DD0-AF4B-052D-338C-B64EC6695888}"/>
                </a:ext>
              </a:extLst>
            </p:cNvPr>
            <p:cNvSpPr/>
            <p:nvPr/>
          </p:nvSpPr>
          <p:spPr>
            <a:xfrm>
              <a:off x="7220378" y="3723283"/>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4</a:t>
              </a:r>
            </a:p>
          </p:txBody>
        </p:sp>
        <p:sp>
          <p:nvSpPr>
            <p:cNvPr id="55" name="Oval 54">
              <a:extLst>
                <a:ext uri="{FF2B5EF4-FFF2-40B4-BE49-F238E27FC236}">
                  <a16:creationId xmlns:a16="http://schemas.microsoft.com/office/drawing/2014/main" id="{0D4EE5C4-CEE0-EA60-E360-DBA1300DDA2F}"/>
                </a:ext>
              </a:extLst>
            </p:cNvPr>
            <p:cNvSpPr/>
            <p:nvPr/>
          </p:nvSpPr>
          <p:spPr>
            <a:xfrm>
              <a:off x="7220378" y="3338586"/>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3</a:t>
              </a:r>
            </a:p>
          </p:txBody>
        </p:sp>
        <p:sp>
          <p:nvSpPr>
            <p:cNvPr id="56" name="Oval 55">
              <a:extLst>
                <a:ext uri="{FF2B5EF4-FFF2-40B4-BE49-F238E27FC236}">
                  <a16:creationId xmlns:a16="http://schemas.microsoft.com/office/drawing/2014/main" id="{E0EA9D86-6B44-248C-8BE2-61B047E7FCEE}"/>
                </a:ext>
              </a:extLst>
            </p:cNvPr>
            <p:cNvSpPr/>
            <p:nvPr/>
          </p:nvSpPr>
          <p:spPr>
            <a:xfrm>
              <a:off x="7220378" y="2951595"/>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2</a:t>
              </a:r>
            </a:p>
          </p:txBody>
        </p:sp>
        <p:sp>
          <p:nvSpPr>
            <p:cNvPr id="57" name="Oval 56">
              <a:extLst>
                <a:ext uri="{FF2B5EF4-FFF2-40B4-BE49-F238E27FC236}">
                  <a16:creationId xmlns:a16="http://schemas.microsoft.com/office/drawing/2014/main" id="{86B12608-382C-695B-841F-6E17C2B21877}"/>
                </a:ext>
              </a:extLst>
            </p:cNvPr>
            <p:cNvSpPr/>
            <p:nvPr/>
          </p:nvSpPr>
          <p:spPr>
            <a:xfrm>
              <a:off x="7220378" y="2580514"/>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a:t>
              </a:r>
            </a:p>
          </p:txBody>
        </p:sp>
      </p:grpSp>
      <p:grpSp>
        <p:nvGrpSpPr>
          <p:cNvPr id="58" name="Group 57">
            <a:extLst>
              <a:ext uri="{FF2B5EF4-FFF2-40B4-BE49-F238E27FC236}">
                <a16:creationId xmlns:a16="http://schemas.microsoft.com/office/drawing/2014/main" id="{FCA70FB8-D5B7-8CD3-0A16-6CA27C74BCE0}"/>
              </a:ext>
            </a:extLst>
          </p:cNvPr>
          <p:cNvGrpSpPr/>
          <p:nvPr/>
        </p:nvGrpSpPr>
        <p:grpSpPr>
          <a:xfrm>
            <a:off x="5316451" y="3252272"/>
            <a:ext cx="210313" cy="1869427"/>
            <a:chOff x="7220378" y="2580514"/>
            <a:chExt cx="210313" cy="1869427"/>
          </a:xfrm>
        </p:grpSpPr>
        <p:sp>
          <p:nvSpPr>
            <p:cNvPr id="59" name="Oval 58">
              <a:extLst>
                <a:ext uri="{FF2B5EF4-FFF2-40B4-BE49-F238E27FC236}">
                  <a16:creationId xmlns:a16="http://schemas.microsoft.com/office/drawing/2014/main" id="{800FC96F-EB9F-8E1E-7010-30F7E8D8E85F}"/>
                </a:ext>
              </a:extLst>
            </p:cNvPr>
            <p:cNvSpPr/>
            <p:nvPr/>
          </p:nvSpPr>
          <p:spPr>
            <a:xfrm>
              <a:off x="7220378" y="4239628"/>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5</a:t>
              </a:r>
            </a:p>
          </p:txBody>
        </p:sp>
        <p:sp>
          <p:nvSpPr>
            <p:cNvPr id="60" name="Oval 59">
              <a:extLst>
                <a:ext uri="{FF2B5EF4-FFF2-40B4-BE49-F238E27FC236}">
                  <a16:creationId xmlns:a16="http://schemas.microsoft.com/office/drawing/2014/main" id="{6AD5D53B-48E3-A700-C4B2-3C8F2C6FD223}"/>
                </a:ext>
              </a:extLst>
            </p:cNvPr>
            <p:cNvSpPr/>
            <p:nvPr/>
          </p:nvSpPr>
          <p:spPr>
            <a:xfrm>
              <a:off x="7220378" y="3723283"/>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4</a:t>
              </a:r>
            </a:p>
          </p:txBody>
        </p:sp>
        <p:sp>
          <p:nvSpPr>
            <p:cNvPr id="61" name="Oval 60">
              <a:extLst>
                <a:ext uri="{FF2B5EF4-FFF2-40B4-BE49-F238E27FC236}">
                  <a16:creationId xmlns:a16="http://schemas.microsoft.com/office/drawing/2014/main" id="{BD7285BC-98D0-BC5B-AFE5-D4F6DD56A351}"/>
                </a:ext>
              </a:extLst>
            </p:cNvPr>
            <p:cNvSpPr/>
            <p:nvPr/>
          </p:nvSpPr>
          <p:spPr>
            <a:xfrm>
              <a:off x="7220378" y="3338586"/>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3</a:t>
              </a:r>
            </a:p>
          </p:txBody>
        </p:sp>
        <p:sp>
          <p:nvSpPr>
            <p:cNvPr id="62" name="Oval 61">
              <a:extLst>
                <a:ext uri="{FF2B5EF4-FFF2-40B4-BE49-F238E27FC236}">
                  <a16:creationId xmlns:a16="http://schemas.microsoft.com/office/drawing/2014/main" id="{3B79986F-8AC3-798A-CEC8-D30C859FAAD8}"/>
                </a:ext>
              </a:extLst>
            </p:cNvPr>
            <p:cNvSpPr/>
            <p:nvPr/>
          </p:nvSpPr>
          <p:spPr>
            <a:xfrm>
              <a:off x="7220378" y="2951595"/>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2</a:t>
              </a:r>
            </a:p>
          </p:txBody>
        </p:sp>
        <p:sp>
          <p:nvSpPr>
            <p:cNvPr id="63" name="Oval 62">
              <a:extLst>
                <a:ext uri="{FF2B5EF4-FFF2-40B4-BE49-F238E27FC236}">
                  <a16:creationId xmlns:a16="http://schemas.microsoft.com/office/drawing/2014/main" id="{81550062-50E7-9277-D8D8-E22F58471AF5}"/>
                </a:ext>
              </a:extLst>
            </p:cNvPr>
            <p:cNvSpPr/>
            <p:nvPr/>
          </p:nvSpPr>
          <p:spPr>
            <a:xfrm>
              <a:off x="7220378" y="2580514"/>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a:t>
              </a:r>
            </a:p>
          </p:txBody>
        </p:sp>
      </p:grpSp>
    </p:spTree>
    <p:extLst>
      <p:ext uri="{BB962C8B-B14F-4D97-AF65-F5344CB8AC3E}">
        <p14:creationId xmlns:p14="http://schemas.microsoft.com/office/powerpoint/2010/main" val="104275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60A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92B40-4E76-9A4C-BE15-D6AC1789E23F}"/>
              </a:ext>
            </a:extLst>
          </p:cNvPr>
          <p:cNvSpPr>
            <a:spLocks noGrp="1"/>
          </p:cNvSpPr>
          <p:nvPr>
            <p:ph type="body" sz="quarter" idx="13"/>
          </p:nvPr>
        </p:nvSpPr>
        <p:spPr>
          <a:xfrm>
            <a:off x="850210" y="1616214"/>
            <a:ext cx="10502003" cy="1569660"/>
          </a:xfrm>
        </p:spPr>
        <p:txBody>
          <a:bodyPr/>
          <a:lstStyle/>
          <a:p>
            <a:r>
              <a:rPr lang="en-US" dirty="0"/>
              <a:t>The online</a:t>
            </a:r>
            <a:br>
              <a:rPr lang="en-US" dirty="0"/>
            </a:br>
            <a:r>
              <a:rPr lang="en-US" dirty="0"/>
              <a:t>shopping journey</a:t>
            </a:r>
          </a:p>
        </p:txBody>
      </p:sp>
    </p:spTree>
    <p:extLst>
      <p:ext uri="{BB962C8B-B14F-4D97-AF65-F5344CB8AC3E}">
        <p14:creationId xmlns:p14="http://schemas.microsoft.com/office/powerpoint/2010/main" val="87660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DF6466-C768-4352-B0C2-E51DB26BF6DC}"/>
              </a:ext>
            </a:extLst>
          </p:cNvPr>
          <p:cNvSpPr>
            <a:spLocks noGrp="1"/>
          </p:cNvSpPr>
          <p:nvPr>
            <p:ph type="body" sz="quarter" idx="42"/>
          </p:nvPr>
        </p:nvSpPr>
        <p:spPr>
          <a:xfrm>
            <a:off x="863894" y="583498"/>
            <a:ext cx="10502003" cy="648000"/>
          </a:xfrm>
        </p:spPr>
        <p:txBody>
          <a:bodyPr/>
          <a:lstStyle/>
          <a:p>
            <a:r>
              <a:rPr lang="en-US" dirty="0"/>
              <a:t>Top online purchase drivers by generation</a:t>
            </a:r>
            <a:endParaRPr lang="en-GB" dirty="0"/>
          </a:p>
        </p:txBody>
      </p:sp>
      <p:sp>
        <p:nvSpPr>
          <p:cNvPr id="8" name="Text Placeholder 7">
            <a:extLst>
              <a:ext uri="{FF2B5EF4-FFF2-40B4-BE49-F238E27FC236}">
                <a16:creationId xmlns:a16="http://schemas.microsoft.com/office/drawing/2014/main" id="{03D6E5AB-145F-4673-817C-F390D270B759}"/>
              </a:ext>
            </a:extLst>
          </p:cNvPr>
          <p:cNvSpPr>
            <a:spLocks noGrp="1"/>
          </p:cNvSpPr>
          <p:nvPr>
            <p:ph type="body" sz="quarter" idx="25"/>
          </p:nvPr>
        </p:nvSpPr>
        <p:spPr>
          <a:xfrm>
            <a:off x="863894" y="6178900"/>
            <a:ext cx="10375605" cy="200055"/>
          </a:xfrm>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Core Q2 2023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237,677 internet users aged 16-64</a:t>
            </a:r>
            <a:endParaRPr lang="en-GB" dirty="0">
              <a:latin typeface="Poppins" panose="00000500000000000000" pitchFamily="2" charset="0"/>
              <a:cs typeface="Poppins" panose="00000500000000000000" pitchFamily="2" charset="0"/>
            </a:endParaRPr>
          </a:p>
        </p:txBody>
      </p:sp>
      <p:pic>
        <p:nvPicPr>
          <p:cNvPr id="64" name="Picture 63" descr="Icon&#10;&#10;Description automatically generated with medium confidence">
            <a:hlinkClick r:id="rId2"/>
            <a:extLst>
              <a:ext uri="{FF2B5EF4-FFF2-40B4-BE49-F238E27FC236}">
                <a16:creationId xmlns:a16="http://schemas.microsoft.com/office/drawing/2014/main" id="{556BFB74-E52E-42C6-9519-323EBBCB096E}"/>
              </a:ext>
            </a:extLst>
          </p:cNvPr>
          <p:cNvPicPr>
            <a:picLocks noChangeAspect="1"/>
          </p:cNvPicPr>
          <p:nvPr/>
        </p:nvPicPr>
        <p:blipFill>
          <a:blip r:embed="rId3"/>
          <a:stretch>
            <a:fillRect/>
          </a:stretch>
        </p:blipFill>
        <p:spPr>
          <a:xfrm>
            <a:off x="11508229" y="1518179"/>
            <a:ext cx="144000" cy="144000"/>
          </a:xfrm>
          <a:prstGeom prst="rect">
            <a:avLst/>
          </a:prstGeom>
        </p:spPr>
      </p:pic>
      <p:sp>
        <p:nvSpPr>
          <p:cNvPr id="12" name="Text Placeholder 11">
            <a:extLst>
              <a:ext uri="{FF2B5EF4-FFF2-40B4-BE49-F238E27FC236}">
                <a16:creationId xmlns:a16="http://schemas.microsoft.com/office/drawing/2014/main" id="{8A360C74-F376-4F28-B244-48E5D9953362}"/>
              </a:ext>
            </a:extLst>
          </p:cNvPr>
          <p:cNvSpPr>
            <a:spLocks noGrp="1"/>
          </p:cNvSpPr>
          <p:nvPr>
            <p:ph type="body" sz="quarter" idx="26"/>
          </p:nvPr>
        </p:nvSpPr>
        <p:spPr>
          <a:xfrm>
            <a:off x="863893" y="1454400"/>
            <a:ext cx="2240979" cy="698268"/>
          </a:xfrm>
        </p:spPr>
        <p:txBody>
          <a:bodyPr/>
          <a:lstStyle/>
          <a:p>
            <a:r>
              <a:rPr lang="en-US" sz="900" dirty="0">
                <a:solidFill>
                  <a:schemeClr val="bg2"/>
                </a:solidFill>
                <a:latin typeface="Poppins" panose="00000500000000000000" pitchFamily="2" charset="0"/>
                <a:cs typeface="Poppins" panose="00000500000000000000" pitchFamily="2" charset="0"/>
              </a:rPr>
              <a:t>% of </a:t>
            </a:r>
            <a:r>
              <a:rPr lang="en-US" sz="900" b="1" dirty="0">
                <a:solidFill>
                  <a:srgbClr val="512179"/>
                </a:solidFill>
                <a:latin typeface="Poppins" panose="00000500000000000000" pitchFamily="2" charset="0"/>
                <a:cs typeface="Poppins" panose="00000500000000000000" pitchFamily="2" charset="0"/>
              </a:rPr>
              <a:t>Gen Z </a:t>
            </a:r>
            <a:r>
              <a:rPr lang="en-US" sz="900" dirty="0">
                <a:solidFill>
                  <a:schemeClr val="bg2"/>
                </a:solidFill>
                <a:latin typeface="Poppins" panose="00000500000000000000" pitchFamily="2" charset="0"/>
                <a:cs typeface="Poppins" panose="00000500000000000000" pitchFamily="2" charset="0"/>
              </a:rPr>
              <a:t>who say the following features would increase likelihood of purchasing a product</a:t>
            </a:r>
            <a:endParaRPr lang="en-US" sz="900" dirty="0"/>
          </a:p>
        </p:txBody>
      </p:sp>
      <p:cxnSp>
        <p:nvCxnSpPr>
          <p:cNvPr id="11" name="Straight Connector 10">
            <a:extLst>
              <a:ext uri="{FF2B5EF4-FFF2-40B4-BE49-F238E27FC236}">
                <a16:creationId xmlns:a16="http://schemas.microsoft.com/office/drawing/2014/main" id="{87723B62-75B7-BC5B-2C64-EEC5B1EFA8C0}"/>
              </a:ext>
            </a:extLst>
          </p:cNvPr>
          <p:cNvCxnSpPr>
            <a:cxnSpLocks/>
          </p:cNvCxnSpPr>
          <p:nvPr/>
        </p:nvCxnSpPr>
        <p:spPr>
          <a:xfrm>
            <a:off x="3159743" y="1513276"/>
            <a:ext cx="0" cy="38209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11">
            <a:extLst>
              <a:ext uri="{FF2B5EF4-FFF2-40B4-BE49-F238E27FC236}">
                <a16:creationId xmlns:a16="http://schemas.microsoft.com/office/drawing/2014/main" id="{0EA28BBC-4AD4-BF69-36A5-0CE1E8DD180D}"/>
              </a:ext>
            </a:extLst>
          </p:cNvPr>
          <p:cNvSpPr txBox="1">
            <a:spLocks/>
          </p:cNvSpPr>
          <p:nvPr/>
        </p:nvSpPr>
        <p:spPr>
          <a:xfrm>
            <a:off x="3383516" y="1454400"/>
            <a:ext cx="2471475" cy="545919"/>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00" dirty="0">
                <a:solidFill>
                  <a:schemeClr val="bg2"/>
                </a:solidFill>
                <a:latin typeface="Poppins" panose="00000500000000000000" pitchFamily="2" charset="0"/>
                <a:cs typeface="Poppins" panose="00000500000000000000" pitchFamily="2" charset="0"/>
              </a:rPr>
              <a:t>% of </a:t>
            </a:r>
            <a:r>
              <a:rPr lang="en-US" sz="900" b="1" dirty="0">
                <a:solidFill>
                  <a:srgbClr val="EF60A3"/>
                </a:solidFill>
                <a:latin typeface="Poppins" panose="00000500000000000000" pitchFamily="2" charset="0"/>
                <a:cs typeface="Poppins" panose="00000500000000000000" pitchFamily="2" charset="0"/>
              </a:rPr>
              <a:t>millennials</a:t>
            </a:r>
            <a:r>
              <a:rPr lang="en-US" sz="900" dirty="0">
                <a:solidFill>
                  <a:srgbClr val="EF60A3"/>
                </a:solidFill>
                <a:latin typeface="Poppins" panose="00000500000000000000" pitchFamily="2" charset="0"/>
                <a:cs typeface="Poppins" panose="00000500000000000000" pitchFamily="2" charset="0"/>
              </a:rPr>
              <a:t> </a:t>
            </a:r>
            <a:r>
              <a:rPr lang="en-US" sz="900" dirty="0">
                <a:solidFill>
                  <a:schemeClr val="bg2"/>
                </a:solidFill>
                <a:latin typeface="Poppins" panose="00000500000000000000" pitchFamily="2" charset="0"/>
                <a:cs typeface="Poppins" panose="00000500000000000000" pitchFamily="2" charset="0"/>
              </a:rPr>
              <a:t>who say the</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following features would increase likelihood of purchasing a product</a:t>
            </a:r>
            <a:endParaRPr lang="en-US" sz="900" dirty="0"/>
          </a:p>
        </p:txBody>
      </p:sp>
      <p:cxnSp>
        <p:nvCxnSpPr>
          <p:cNvPr id="46" name="Straight Connector 45">
            <a:extLst>
              <a:ext uri="{FF2B5EF4-FFF2-40B4-BE49-F238E27FC236}">
                <a16:creationId xmlns:a16="http://schemas.microsoft.com/office/drawing/2014/main" id="{F5C36E35-16DF-9FED-EF64-CCCA6987ED2C}"/>
              </a:ext>
            </a:extLst>
          </p:cNvPr>
          <p:cNvCxnSpPr>
            <a:cxnSpLocks/>
          </p:cNvCxnSpPr>
          <p:nvPr/>
        </p:nvCxnSpPr>
        <p:spPr>
          <a:xfrm>
            <a:off x="5781853" y="1513276"/>
            <a:ext cx="0" cy="38209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11">
            <a:extLst>
              <a:ext uri="{FF2B5EF4-FFF2-40B4-BE49-F238E27FC236}">
                <a16:creationId xmlns:a16="http://schemas.microsoft.com/office/drawing/2014/main" id="{23F97A0B-BDF7-4AA5-52E6-08223FC061AF}"/>
              </a:ext>
            </a:extLst>
          </p:cNvPr>
          <p:cNvSpPr txBox="1">
            <a:spLocks/>
          </p:cNvSpPr>
          <p:nvPr/>
        </p:nvSpPr>
        <p:spPr>
          <a:xfrm>
            <a:off x="5903138" y="1454400"/>
            <a:ext cx="2235335" cy="545919"/>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00" dirty="0">
                <a:solidFill>
                  <a:schemeClr val="bg2"/>
                </a:solidFill>
                <a:latin typeface="Poppins" panose="00000500000000000000" pitchFamily="2" charset="0"/>
                <a:cs typeface="Poppins" panose="00000500000000000000" pitchFamily="2" charset="0"/>
              </a:rPr>
              <a:t>% of </a:t>
            </a:r>
            <a:r>
              <a:rPr lang="en-US" sz="900" b="1" dirty="0">
                <a:solidFill>
                  <a:srgbClr val="191530"/>
                </a:solidFill>
                <a:latin typeface="Poppins" panose="00000500000000000000" pitchFamily="2" charset="0"/>
                <a:cs typeface="Poppins" panose="00000500000000000000" pitchFamily="2" charset="0"/>
              </a:rPr>
              <a:t>Gen X </a:t>
            </a:r>
            <a:r>
              <a:rPr lang="en-US" sz="900" dirty="0">
                <a:solidFill>
                  <a:schemeClr val="bg2"/>
                </a:solidFill>
                <a:latin typeface="Poppins" panose="00000500000000000000" pitchFamily="2" charset="0"/>
                <a:cs typeface="Poppins" panose="00000500000000000000" pitchFamily="2" charset="0"/>
              </a:rPr>
              <a:t>who say the following features would increase likelihood of purchasing a product</a:t>
            </a:r>
            <a:endParaRPr lang="en-US" sz="900" dirty="0"/>
          </a:p>
        </p:txBody>
      </p:sp>
      <p:cxnSp>
        <p:nvCxnSpPr>
          <p:cNvPr id="49" name="Straight Connector 48">
            <a:extLst>
              <a:ext uri="{FF2B5EF4-FFF2-40B4-BE49-F238E27FC236}">
                <a16:creationId xmlns:a16="http://schemas.microsoft.com/office/drawing/2014/main" id="{2CCB8299-41BF-5AC2-1D5C-8D1DB26485C2}"/>
              </a:ext>
            </a:extLst>
          </p:cNvPr>
          <p:cNvCxnSpPr>
            <a:cxnSpLocks/>
          </p:cNvCxnSpPr>
          <p:nvPr/>
        </p:nvCxnSpPr>
        <p:spPr>
          <a:xfrm>
            <a:off x="8403962" y="1513276"/>
            <a:ext cx="0" cy="38209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Text Placeholder 11">
            <a:extLst>
              <a:ext uri="{FF2B5EF4-FFF2-40B4-BE49-F238E27FC236}">
                <a16:creationId xmlns:a16="http://schemas.microsoft.com/office/drawing/2014/main" id="{851E89CC-6FE0-D7B3-5B1B-FC261F887846}"/>
              </a:ext>
            </a:extLst>
          </p:cNvPr>
          <p:cNvSpPr txBox="1">
            <a:spLocks/>
          </p:cNvSpPr>
          <p:nvPr/>
        </p:nvSpPr>
        <p:spPr>
          <a:xfrm>
            <a:off x="8585759" y="1454400"/>
            <a:ext cx="2235327" cy="545919"/>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00" dirty="0">
                <a:solidFill>
                  <a:schemeClr val="bg2"/>
                </a:solidFill>
                <a:latin typeface="Poppins" panose="00000500000000000000" pitchFamily="2" charset="0"/>
                <a:cs typeface="Poppins" panose="00000500000000000000" pitchFamily="2" charset="0"/>
              </a:rPr>
              <a:t>% of </a:t>
            </a:r>
            <a:r>
              <a:rPr lang="en-US" sz="900" b="1" dirty="0">
                <a:solidFill>
                  <a:srgbClr val="F690C4"/>
                </a:solidFill>
                <a:latin typeface="Poppins" panose="00000500000000000000" pitchFamily="2" charset="0"/>
                <a:cs typeface="Poppins" panose="00000500000000000000" pitchFamily="2" charset="0"/>
              </a:rPr>
              <a:t>baby boomers </a:t>
            </a:r>
            <a:r>
              <a:rPr lang="en-US" sz="900" dirty="0">
                <a:solidFill>
                  <a:schemeClr val="bg2"/>
                </a:solidFill>
                <a:latin typeface="Poppins" panose="00000500000000000000" pitchFamily="2" charset="0"/>
                <a:cs typeface="Poppins" panose="00000500000000000000" pitchFamily="2" charset="0"/>
              </a:rPr>
              <a:t>who say the following features would increase likelihood of purchasing a product</a:t>
            </a:r>
            <a:endParaRPr lang="en-US" sz="900" dirty="0"/>
          </a:p>
        </p:txBody>
      </p:sp>
      <p:graphicFrame>
        <p:nvGraphicFramePr>
          <p:cNvPr id="2" name="Chart 1">
            <a:extLst>
              <a:ext uri="{FF2B5EF4-FFF2-40B4-BE49-F238E27FC236}">
                <a16:creationId xmlns:a16="http://schemas.microsoft.com/office/drawing/2014/main" id="{CB8FE136-0E46-FFE0-2178-D63EA27F995D}"/>
              </a:ext>
            </a:extLst>
          </p:cNvPr>
          <p:cNvGraphicFramePr/>
          <p:nvPr>
            <p:extLst>
              <p:ext uri="{D42A27DB-BD31-4B8C-83A1-F6EECF244321}">
                <p14:modId xmlns:p14="http://schemas.microsoft.com/office/powerpoint/2010/main" val="1719143810"/>
              </p:ext>
            </p:extLst>
          </p:nvPr>
        </p:nvGraphicFramePr>
        <p:xfrm>
          <a:off x="863894" y="2033470"/>
          <a:ext cx="2682621" cy="38281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E81FD840-3CDD-E9C1-5FDB-D5A8FCC765BB}"/>
              </a:ext>
            </a:extLst>
          </p:cNvPr>
          <p:cNvGraphicFramePr/>
          <p:nvPr>
            <p:extLst>
              <p:ext uri="{D42A27DB-BD31-4B8C-83A1-F6EECF244321}">
                <p14:modId xmlns:p14="http://schemas.microsoft.com/office/powerpoint/2010/main" val="2492948839"/>
              </p:ext>
            </p:extLst>
          </p:nvPr>
        </p:nvGraphicFramePr>
        <p:xfrm>
          <a:off x="3383516" y="2033470"/>
          <a:ext cx="2682621" cy="38281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C7D00333-B210-4BE0-7C41-E934B906AED9}"/>
              </a:ext>
            </a:extLst>
          </p:cNvPr>
          <p:cNvGraphicFramePr/>
          <p:nvPr>
            <p:extLst>
              <p:ext uri="{D42A27DB-BD31-4B8C-83A1-F6EECF244321}">
                <p14:modId xmlns:p14="http://schemas.microsoft.com/office/powerpoint/2010/main" val="3176743910"/>
              </p:ext>
            </p:extLst>
          </p:nvPr>
        </p:nvGraphicFramePr>
        <p:xfrm>
          <a:off x="8585759" y="2038112"/>
          <a:ext cx="2820245" cy="38281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08681BFA-52DC-5554-46FF-382AFD200F6F}"/>
              </a:ext>
            </a:extLst>
          </p:cNvPr>
          <p:cNvGraphicFramePr/>
          <p:nvPr>
            <p:extLst>
              <p:ext uri="{D42A27DB-BD31-4B8C-83A1-F6EECF244321}">
                <p14:modId xmlns:p14="http://schemas.microsoft.com/office/powerpoint/2010/main" val="511718829"/>
              </p:ext>
            </p:extLst>
          </p:nvPr>
        </p:nvGraphicFramePr>
        <p:xfrm>
          <a:off x="5903138" y="2033469"/>
          <a:ext cx="2682621" cy="382817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9661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98B7C6-71C0-4783-8AC7-86276AE9594D}"/>
              </a:ext>
            </a:extLst>
          </p:cNvPr>
          <p:cNvSpPr>
            <a:spLocks noGrp="1"/>
          </p:cNvSpPr>
          <p:nvPr>
            <p:ph sz="quarter" idx="37"/>
          </p:nvPr>
        </p:nvSpPr>
        <p:spPr>
          <a:xfrm>
            <a:off x="869588" y="1454400"/>
            <a:ext cx="3093844" cy="4104000"/>
          </a:xfrm>
        </p:spPr>
        <p:txBody>
          <a:bodyPr/>
          <a:lstStyle/>
          <a:p>
            <a:r>
              <a:rPr lang="en-US" dirty="0"/>
              <a:t>Convenience has been driving online shopping for the past few years. When shopping online, Amazon shoppers</a:t>
            </a:r>
            <a:br>
              <a:rPr lang="en-US" dirty="0"/>
            </a:br>
            <a:r>
              <a:rPr lang="en-US" dirty="0"/>
              <a:t>standout the most for next-day delivery being important to them - the brand creating</a:t>
            </a:r>
            <a:br>
              <a:rPr lang="en-US" dirty="0"/>
            </a:br>
            <a:r>
              <a:rPr lang="en-US" dirty="0"/>
              <a:t>an expectation of rapid delivery times in</a:t>
            </a:r>
            <a:br>
              <a:rPr lang="en-US" dirty="0"/>
            </a:br>
            <a:r>
              <a:rPr lang="en-US" dirty="0"/>
              <a:t>the West. </a:t>
            </a:r>
          </a:p>
          <a:p>
            <a:r>
              <a:rPr lang="en-US" dirty="0"/>
              <a:t>Free delivery is the largest online purchase driver globally, but next-day delivery is the largest growing purchase driver in the US - this has grown 16% in the last year alone. Globally, Gen Z now expect the same convenience offering across the platforms they are native to. They are 10% more likely than the average to use the “buy” button on</a:t>
            </a:r>
            <a:br>
              <a:rPr lang="en-US" dirty="0"/>
            </a:br>
            <a:r>
              <a:rPr lang="en-US" dirty="0"/>
              <a:t>a social network; baby boomers are 37%</a:t>
            </a:r>
            <a:br>
              <a:rPr lang="en-US" dirty="0"/>
            </a:br>
            <a:r>
              <a:rPr lang="en-US" dirty="0"/>
              <a:t>less likely than average to do this.</a:t>
            </a:r>
          </a:p>
          <a:p>
            <a:r>
              <a:rPr lang="en-US" dirty="0"/>
              <a:t>But the demand for convenience is always growing. Savvy brands have been well-aware of this in recent years, and proactively offering </a:t>
            </a:r>
            <a:r>
              <a:rPr lang="en-US" dirty="0">
                <a:hlinkClick r:id="rId2"/>
              </a:rPr>
              <a:t>same-day delivery,</a:t>
            </a:r>
            <a:r>
              <a:rPr lang="en-US" dirty="0"/>
              <a:t> the second fastest growing purchase driver stateside. </a:t>
            </a:r>
          </a:p>
          <a:p>
            <a:endParaRPr lang="en-GB" dirty="0"/>
          </a:p>
        </p:txBody>
      </p:sp>
      <p:sp>
        <p:nvSpPr>
          <p:cNvPr id="13" name="Text Placeholder 12">
            <a:extLst>
              <a:ext uri="{FF2B5EF4-FFF2-40B4-BE49-F238E27FC236}">
                <a16:creationId xmlns:a16="http://schemas.microsoft.com/office/drawing/2014/main" id="{B4DF6466-C768-4352-B0C2-E51DB26BF6DC}"/>
              </a:ext>
            </a:extLst>
          </p:cNvPr>
          <p:cNvSpPr>
            <a:spLocks noGrp="1"/>
          </p:cNvSpPr>
          <p:nvPr>
            <p:ph type="body" sz="quarter" idx="42"/>
          </p:nvPr>
        </p:nvSpPr>
        <p:spPr/>
        <p:txBody>
          <a:bodyPr/>
          <a:lstStyle/>
          <a:p>
            <a:r>
              <a:rPr lang="en-GB" dirty="0"/>
              <a:t>Fast delivery is key among US consumers</a:t>
            </a:r>
          </a:p>
        </p:txBody>
      </p:sp>
      <p:sp>
        <p:nvSpPr>
          <p:cNvPr id="8" name="Text Placeholder 7">
            <a:extLst>
              <a:ext uri="{FF2B5EF4-FFF2-40B4-BE49-F238E27FC236}">
                <a16:creationId xmlns:a16="http://schemas.microsoft.com/office/drawing/2014/main" id="{03D6E5AB-145F-4673-817C-F390D270B759}"/>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dirty="0">
                <a:solidFill>
                  <a:srgbClr val="000000"/>
                </a:solidFill>
                <a:latin typeface="Poppins" panose="00000500000000000000" pitchFamily="2" charset="0"/>
                <a:cs typeface="Poppins" panose="00000500000000000000" pitchFamily="2" charset="0"/>
              </a:rPr>
              <a:t>GWI USA Q2 2022-Q2 2023 </a:t>
            </a:r>
            <a:r>
              <a:rPr lang="en-US" b="1" dirty="0">
                <a:solidFill>
                  <a:srgbClr val="000000"/>
                </a:solidFill>
                <a:latin typeface="Poppins" panose="00000500000000000000" pitchFamily="2" charset="0"/>
                <a:cs typeface="Poppins" panose="00000500000000000000" pitchFamily="2" charset="0"/>
              </a:rPr>
              <a:t>Base:</a:t>
            </a:r>
            <a:r>
              <a:rPr lang="en-US" dirty="0">
                <a:solidFill>
                  <a:srgbClr val="000000"/>
                </a:solidFill>
                <a:latin typeface="Poppins" panose="00000500000000000000" pitchFamily="2" charset="0"/>
                <a:cs typeface="Poppins" panose="00000500000000000000" pitchFamily="2" charset="0"/>
              </a:rPr>
              <a:t> 100,422 internet users aged 16-64</a:t>
            </a:r>
            <a:endParaRPr lang="en-GB" dirty="0">
              <a:latin typeface="Poppins" panose="000005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7485CEBD-E888-4058-9774-9B3682EE5782}"/>
              </a:ext>
            </a:extLst>
          </p:cNvPr>
          <p:cNvSpPr txBox="1"/>
          <p:nvPr/>
        </p:nvSpPr>
        <p:spPr>
          <a:xfrm>
            <a:off x="10011083" y="4681781"/>
            <a:ext cx="389906" cy="215444"/>
          </a:xfrm>
          <a:prstGeom prst="rect">
            <a:avLst/>
          </a:prstGeom>
          <a:noFill/>
        </p:spPr>
        <p:txBody>
          <a:bodyPr wrap="square" rtlCol="0">
            <a:spAutoFit/>
          </a:bodyPr>
          <a:lstStyle/>
          <a:p>
            <a:pPr algn="l">
              <a:spcAft>
                <a:spcPts val="600"/>
              </a:spcAft>
            </a:pPr>
            <a:r>
              <a:rPr lang="en-GB" sz="800" b="1">
                <a:solidFill>
                  <a:schemeClr val="tx1"/>
                </a:solidFill>
                <a:latin typeface="Poppins" pitchFamily="2" charset="77"/>
                <a:cs typeface="Poppins" pitchFamily="2" charset="77"/>
              </a:rPr>
              <a:t>10%</a:t>
            </a:r>
          </a:p>
        </p:txBody>
      </p:sp>
      <p:pic>
        <p:nvPicPr>
          <p:cNvPr id="64" name="Picture 63" descr="Icon&#10;&#10;Description automatically generated with medium confidence">
            <a:hlinkClick r:id="rId3"/>
            <a:extLst>
              <a:ext uri="{FF2B5EF4-FFF2-40B4-BE49-F238E27FC236}">
                <a16:creationId xmlns:a16="http://schemas.microsoft.com/office/drawing/2014/main" id="{556BFB74-E52E-42C6-9519-323EBBCB096E}"/>
              </a:ext>
            </a:extLst>
          </p:cNvPr>
          <p:cNvPicPr>
            <a:picLocks noChangeAspect="1"/>
          </p:cNvPicPr>
          <p:nvPr/>
        </p:nvPicPr>
        <p:blipFill>
          <a:blip r:embed="rId4"/>
          <a:stretch>
            <a:fillRect/>
          </a:stretch>
        </p:blipFill>
        <p:spPr>
          <a:xfrm>
            <a:off x="11095499" y="1518179"/>
            <a:ext cx="144000" cy="144000"/>
          </a:xfrm>
          <a:prstGeom prst="rect">
            <a:avLst/>
          </a:prstGeom>
        </p:spPr>
      </p:pic>
      <p:cxnSp>
        <p:nvCxnSpPr>
          <p:cNvPr id="43" name="Straight Connector 42">
            <a:extLst>
              <a:ext uri="{FF2B5EF4-FFF2-40B4-BE49-F238E27FC236}">
                <a16:creationId xmlns:a16="http://schemas.microsoft.com/office/drawing/2014/main" id="{D2A2098A-80EE-B74E-82A1-DBBE54CA4B18}"/>
              </a:ext>
            </a:extLst>
          </p:cNvPr>
          <p:cNvCxnSpPr>
            <a:cxnSpLocks/>
          </p:cNvCxnSpPr>
          <p:nvPr/>
        </p:nvCxnSpPr>
        <p:spPr>
          <a:xfrm>
            <a:off x="4042504" y="14472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E17C6B33-493E-393D-AAFB-D8E7242877B7}"/>
              </a:ext>
            </a:extLst>
          </p:cNvPr>
          <p:cNvGraphicFramePr/>
          <p:nvPr>
            <p:extLst>
              <p:ext uri="{D42A27DB-BD31-4B8C-83A1-F6EECF244321}">
                <p14:modId xmlns:p14="http://schemas.microsoft.com/office/powerpoint/2010/main" val="3300241951"/>
              </p:ext>
            </p:extLst>
          </p:nvPr>
        </p:nvGraphicFramePr>
        <p:xfrm>
          <a:off x="4159595" y="1961631"/>
          <a:ext cx="6802618" cy="4620154"/>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 Placeholder 11">
            <a:extLst>
              <a:ext uri="{FF2B5EF4-FFF2-40B4-BE49-F238E27FC236}">
                <a16:creationId xmlns:a16="http://schemas.microsoft.com/office/drawing/2014/main" id="{579D2779-E7FA-F12B-D7EB-C9B1C90C2503}"/>
              </a:ext>
            </a:extLst>
          </p:cNvPr>
          <p:cNvSpPr>
            <a:spLocks noGrp="1"/>
          </p:cNvSpPr>
          <p:nvPr>
            <p:ph type="body" sz="quarter" idx="26"/>
          </p:nvPr>
        </p:nvSpPr>
        <p:spPr>
          <a:xfrm>
            <a:off x="4121573" y="1454400"/>
            <a:ext cx="7106393" cy="562846"/>
          </a:xfrm>
        </p:spPr>
        <p:txBody>
          <a:bodyPr/>
          <a:lstStyle/>
          <a:p>
            <a:r>
              <a:rPr lang="en-US" b="1" dirty="0"/>
              <a:t>Next-day delivery is the fastest growing purchase driver in the US </a:t>
            </a:r>
          </a:p>
          <a:p>
            <a:r>
              <a:rPr lang="en-US" sz="900" dirty="0">
                <a:solidFill>
                  <a:schemeClr val="bg2"/>
                </a:solidFill>
                <a:latin typeface="Poppins" panose="00000500000000000000" pitchFamily="2" charset="0"/>
                <a:cs typeface="Poppins" panose="00000500000000000000" pitchFamily="2" charset="0"/>
              </a:rPr>
              <a:t>% of Americans who say next-day delivery and same-day delivery would</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increase the likelihood of them purchasing a product</a:t>
            </a:r>
            <a:endParaRPr lang="en-US" sz="900" dirty="0"/>
          </a:p>
        </p:txBody>
      </p:sp>
    </p:spTree>
    <p:extLst>
      <p:ext uri="{BB962C8B-B14F-4D97-AF65-F5344CB8AC3E}">
        <p14:creationId xmlns:p14="http://schemas.microsoft.com/office/powerpoint/2010/main" val="84189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98B7C6-71C0-4783-8AC7-86276AE9594D}"/>
              </a:ext>
            </a:extLst>
          </p:cNvPr>
          <p:cNvSpPr>
            <a:spLocks noGrp="1"/>
          </p:cNvSpPr>
          <p:nvPr>
            <p:ph sz="quarter" idx="37"/>
          </p:nvPr>
        </p:nvSpPr>
        <p:spPr>
          <a:xfrm>
            <a:off x="8343772" y="1454400"/>
            <a:ext cx="3015248" cy="4104000"/>
          </a:xfrm>
        </p:spPr>
        <p:txBody>
          <a:bodyPr/>
          <a:lstStyle/>
          <a:p>
            <a:r>
              <a:rPr lang="en-US" dirty="0"/>
              <a:t>In the US, Gen Z and millennials are more likely to want tailored recommendations and eco-friendly delivery when shopping online. But older generations are more concerned with practicalities like free returns, secure payments and loyalty points.</a:t>
            </a:r>
          </a:p>
          <a:p>
            <a:r>
              <a:rPr lang="en-US" dirty="0">
                <a:hlinkClick r:id="rId2"/>
              </a:rPr>
              <a:t>Loyalty points have been increasingly popular</a:t>
            </a:r>
            <a:r>
              <a:rPr lang="en-US" dirty="0"/>
              <a:t> with online shoppers, the number saying they’re important growing 12% since Q2 2021, and for Gen Z and millennials, this has grown 17% for both. With the cost of living crisis, consumers are wanting to feel like they’re getting the most value possible.</a:t>
            </a:r>
          </a:p>
          <a:p>
            <a:r>
              <a:rPr lang="en-US" dirty="0"/>
              <a:t>Brands looking to entice younger generations should look at personalized marketing strategies and rewards schemes to resonate with them. For older generations, brands need to establish a level of trust with them. Younger consumers are used to ecommerce, but for older consumers, they’re still new to this, so security and peace of mind is important. </a:t>
            </a:r>
            <a:endParaRPr lang="en-GB" dirty="0"/>
          </a:p>
        </p:txBody>
      </p:sp>
      <p:sp>
        <p:nvSpPr>
          <p:cNvPr id="13" name="Text Placeholder 12">
            <a:extLst>
              <a:ext uri="{FF2B5EF4-FFF2-40B4-BE49-F238E27FC236}">
                <a16:creationId xmlns:a16="http://schemas.microsoft.com/office/drawing/2014/main" id="{B4DF6466-C768-4352-B0C2-E51DB26BF6DC}"/>
              </a:ext>
            </a:extLst>
          </p:cNvPr>
          <p:cNvSpPr>
            <a:spLocks noGrp="1"/>
          </p:cNvSpPr>
          <p:nvPr>
            <p:ph type="body" sz="quarter" idx="42"/>
          </p:nvPr>
        </p:nvSpPr>
        <p:spPr>
          <a:xfrm>
            <a:off x="863894" y="583498"/>
            <a:ext cx="10948146" cy="648000"/>
          </a:xfrm>
        </p:spPr>
        <p:txBody>
          <a:bodyPr>
            <a:noAutofit/>
          </a:bodyPr>
          <a:lstStyle/>
          <a:p>
            <a:r>
              <a:rPr lang="en-US" dirty="0"/>
              <a:t>Personalized recommendations are popular among Gen Z</a:t>
            </a:r>
            <a:endParaRPr lang="en-GB" dirty="0"/>
          </a:p>
        </p:txBody>
      </p:sp>
      <p:sp>
        <p:nvSpPr>
          <p:cNvPr id="8" name="Text Placeholder 7">
            <a:extLst>
              <a:ext uri="{FF2B5EF4-FFF2-40B4-BE49-F238E27FC236}">
                <a16:creationId xmlns:a16="http://schemas.microsoft.com/office/drawing/2014/main" id="{03D6E5AB-145F-4673-817C-F390D270B759}"/>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 </a:t>
            </a:r>
            <a:r>
              <a:rPr lang="en-US" dirty="0">
                <a:latin typeface="Poppins" panose="00000500000000000000" pitchFamily="2" charset="0"/>
                <a:cs typeface="Poppins" panose="00000500000000000000" pitchFamily="2" charset="0"/>
              </a:rPr>
              <a:t>GWI USA Q2 2023</a:t>
            </a:r>
            <a:r>
              <a:rPr lang="en-US" b="1" dirty="0">
                <a:latin typeface="Poppins" panose="00000500000000000000" pitchFamily="2" charset="0"/>
                <a:cs typeface="Poppins" panose="00000500000000000000" pitchFamily="2" charset="0"/>
              </a:rPr>
              <a:t> Base: </a:t>
            </a:r>
            <a:r>
              <a:rPr lang="en-US" dirty="0">
                <a:latin typeface="Poppins" panose="00000500000000000000" pitchFamily="2" charset="0"/>
                <a:cs typeface="Poppins" panose="00000500000000000000" pitchFamily="2" charset="0"/>
              </a:rPr>
              <a:t>20,019 internet users aged 16-64</a:t>
            </a:r>
            <a:endParaRPr lang="en-GB" dirty="0">
              <a:latin typeface="Poppins" panose="000005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7485CEBD-E888-4058-9774-9B3682EE5782}"/>
              </a:ext>
            </a:extLst>
          </p:cNvPr>
          <p:cNvSpPr txBox="1"/>
          <p:nvPr/>
        </p:nvSpPr>
        <p:spPr>
          <a:xfrm>
            <a:off x="7263721" y="4681781"/>
            <a:ext cx="389906" cy="215444"/>
          </a:xfrm>
          <a:prstGeom prst="rect">
            <a:avLst/>
          </a:prstGeom>
          <a:noFill/>
        </p:spPr>
        <p:txBody>
          <a:bodyPr wrap="square" rtlCol="0">
            <a:spAutoFit/>
          </a:bodyPr>
          <a:lstStyle/>
          <a:p>
            <a:pPr algn="l">
              <a:spcAft>
                <a:spcPts val="600"/>
              </a:spcAft>
            </a:pPr>
            <a:r>
              <a:rPr lang="en-GB" sz="800" b="1">
                <a:solidFill>
                  <a:schemeClr val="tx1"/>
                </a:solidFill>
                <a:latin typeface="Poppins" pitchFamily="2" charset="77"/>
                <a:cs typeface="Poppins" pitchFamily="2" charset="77"/>
              </a:rPr>
              <a:t>10%</a:t>
            </a:r>
          </a:p>
        </p:txBody>
      </p:sp>
      <p:pic>
        <p:nvPicPr>
          <p:cNvPr id="62" name="Picture 61" descr="Icon&#10;&#10;Description automatically generated with medium confidence">
            <a:hlinkClick r:id="rId3"/>
            <a:extLst>
              <a:ext uri="{FF2B5EF4-FFF2-40B4-BE49-F238E27FC236}">
                <a16:creationId xmlns:a16="http://schemas.microsoft.com/office/drawing/2014/main" id="{B43A120B-3713-47AC-BF69-6847E582E9E7}"/>
              </a:ext>
            </a:extLst>
          </p:cNvPr>
          <p:cNvPicPr>
            <a:picLocks noChangeAspect="1"/>
          </p:cNvPicPr>
          <p:nvPr/>
        </p:nvPicPr>
        <p:blipFill>
          <a:blip r:embed="rId4"/>
          <a:stretch>
            <a:fillRect/>
          </a:stretch>
        </p:blipFill>
        <p:spPr>
          <a:xfrm>
            <a:off x="7836424" y="1518179"/>
            <a:ext cx="144000" cy="144000"/>
          </a:xfrm>
          <a:prstGeom prst="rect">
            <a:avLst/>
          </a:prstGeom>
        </p:spPr>
      </p:pic>
      <p:cxnSp>
        <p:nvCxnSpPr>
          <p:cNvPr id="32" name="Straight Connector 31">
            <a:extLst>
              <a:ext uri="{FF2B5EF4-FFF2-40B4-BE49-F238E27FC236}">
                <a16:creationId xmlns:a16="http://schemas.microsoft.com/office/drawing/2014/main" id="{E2722FBA-EC39-B34A-9CC3-654A17605E5B}"/>
              </a:ext>
            </a:extLst>
          </p:cNvPr>
          <p:cNvCxnSpPr>
            <a:cxnSpLocks/>
          </p:cNvCxnSpPr>
          <p:nvPr/>
        </p:nvCxnSpPr>
        <p:spPr>
          <a:xfrm>
            <a:off x="8163524" y="14472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8A360C74-F376-4F28-B244-48E5D9953362}"/>
              </a:ext>
            </a:extLst>
          </p:cNvPr>
          <p:cNvSpPr>
            <a:spLocks noGrp="1"/>
          </p:cNvSpPr>
          <p:nvPr>
            <p:ph type="body" sz="quarter" idx="26"/>
          </p:nvPr>
        </p:nvSpPr>
        <p:spPr>
          <a:xfrm>
            <a:off x="865258" y="1454400"/>
            <a:ext cx="7232536" cy="410497"/>
          </a:xfrm>
        </p:spPr>
        <p:txBody>
          <a:bodyPr/>
          <a:lstStyle/>
          <a:p>
            <a:r>
              <a:rPr lang="en-US" b="1" dirty="0"/>
              <a:t>Americans value different purchase drivers at different stages of their lives</a:t>
            </a:r>
          </a:p>
          <a:p>
            <a:r>
              <a:rPr lang="en-US" sz="900" dirty="0">
                <a:solidFill>
                  <a:schemeClr val="bg2"/>
                </a:solidFill>
                <a:latin typeface="Poppins" panose="00000500000000000000" pitchFamily="2" charset="0"/>
                <a:cs typeface="Poppins" panose="00000500000000000000" pitchFamily="2" charset="0"/>
              </a:rPr>
              <a:t>% of Americans who say the following are important to them when shopping online, sorted by top over-index</a:t>
            </a:r>
            <a:endParaRPr lang="en-US" sz="900" dirty="0"/>
          </a:p>
        </p:txBody>
      </p:sp>
      <p:graphicFrame>
        <p:nvGraphicFramePr>
          <p:cNvPr id="3" name="Chart 2">
            <a:extLst>
              <a:ext uri="{FF2B5EF4-FFF2-40B4-BE49-F238E27FC236}">
                <a16:creationId xmlns:a16="http://schemas.microsoft.com/office/drawing/2014/main" id="{1CC2A7CC-186F-CD33-8509-5A380F5FB33F}"/>
              </a:ext>
            </a:extLst>
          </p:cNvPr>
          <p:cNvGraphicFramePr/>
          <p:nvPr>
            <p:extLst>
              <p:ext uri="{D42A27DB-BD31-4B8C-83A1-F6EECF244321}">
                <p14:modId xmlns:p14="http://schemas.microsoft.com/office/powerpoint/2010/main" val="527498129"/>
              </p:ext>
            </p:extLst>
          </p:nvPr>
        </p:nvGraphicFramePr>
        <p:xfrm>
          <a:off x="1228502" y="2074984"/>
          <a:ext cx="6869291" cy="3828179"/>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6F79CADD-F63B-22AC-2069-C7167DFD8CD9}"/>
              </a:ext>
            </a:extLst>
          </p:cNvPr>
          <p:cNvCxnSpPr>
            <a:cxnSpLocks/>
          </p:cNvCxnSpPr>
          <p:nvPr/>
        </p:nvCxnSpPr>
        <p:spPr>
          <a:xfrm flipH="1">
            <a:off x="1348019" y="3661276"/>
            <a:ext cx="648840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B81F1C2-2DBC-EFE7-7E23-3B68F90CCC79}"/>
              </a:ext>
            </a:extLst>
          </p:cNvPr>
          <p:cNvSpPr txBox="1"/>
          <p:nvPr/>
        </p:nvSpPr>
        <p:spPr>
          <a:xfrm>
            <a:off x="863893" y="3477569"/>
            <a:ext cx="729217" cy="338554"/>
          </a:xfrm>
          <a:prstGeom prst="rect">
            <a:avLst/>
          </a:prstGeom>
          <a:noFill/>
        </p:spPr>
        <p:txBody>
          <a:bodyPr wrap="square" rtlCol="0">
            <a:spAutoFit/>
          </a:bodyPr>
          <a:lstStyle/>
          <a:p>
            <a:pPr algn="l">
              <a:spcAft>
                <a:spcPts val="600"/>
              </a:spcAft>
            </a:pPr>
            <a:r>
              <a:rPr lang="en-US" sz="800" dirty="0">
                <a:solidFill>
                  <a:schemeClr val="bg1"/>
                </a:solidFill>
                <a:latin typeface="Poppins" pitchFamily="2" charset="77"/>
                <a:cs typeface="Poppins" pitchFamily="2" charset="77"/>
              </a:rPr>
              <a:t>Average (1.00)</a:t>
            </a:r>
          </a:p>
        </p:txBody>
      </p:sp>
    </p:spTree>
    <p:extLst>
      <p:ext uri="{BB962C8B-B14F-4D97-AF65-F5344CB8AC3E}">
        <p14:creationId xmlns:p14="http://schemas.microsoft.com/office/powerpoint/2010/main" val="71353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1217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28F13-4585-BA48-B801-C9D544DD3E0B}"/>
              </a:ext>
            </a:extLst>
          </p:cNvPr>
          <p:cNvSpPr>
            <a:spLocks noGrp="1"/>
          </p:cNvSpPr>
          <p:nvPr>
            <p:ph type="body" sz="quarter" idx="13"/>
          </p:nvPr>
        </p:nvSpPr>
        <p:spPr>
          <a:xfrm>
            <a:off x="850210" y="1616214"/>
            <a:ext cx="10502003" cy="1569660"/>
          </a:xfrm>
        </p:spPr>
        <p:txBody>
          <a:bodyPr/>
          <a:lstStyle/>
          <a:p>
            <a:r>
              <a:rPr lang="en-US" dirty="0"/>
              <a:t>The psychology</a:t>
            </a:r>
            <a:br>
              <a:rPr lang="en-US" dirty="0"/>
            </a:br>
            <a:r>
              <a:rPr lang="en-US" dirty="0"/>
              <a:t>of buying</a:t>
            </a:r>
          </a:p>
        </p:txBody>
      </p:sp>
    </p:spTree>
    <p:extLst>
      <p:ext uri="{BB962C8B-B14F-4D97-AF65-F5344CB8AC3E}">
        <p14:creationId xmlns:p14="http://schemas.microsoft.com/office/powerpoint/2010/main" val="143680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82E4BFF7-9D6C-4A07-8D34-7E93D04A02E4}"/>
              </a:ext>
            </a:extLst>
          </p:cNvPr>
          <p:cNvGraphicFramePr>
            <a:graphicFrameLocks noGrp="1"/>
          </p:cNvGraphicFramePr>
          <p:nvPr>
            <p:ph sz="quarter" idx="34"/>
            <p:extLst>
              <p:ext uri="{D42A27DB-BD31-4B8C-83A1-F6EECF244321}">
                <p14:modId xmlns:p14="http://schemas.microsoft.com/office/powerpoint/2010/main" val="72245682"/>
              </p:ext>
            </p:extLst>
          </p:nvPr>
        </p:nvGraphicFramePr>
        <p:xfrm>
          <a:off x="3461084" y="1928797"/>
          <a:ext cx="4277436" cy="4103687"/>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a:extLst>
              <a:ext uri="{FF2B5EF4-FFF2-40B4-BE49-F238E27FC236}">
                <a16:creationId xmlns:a16="http://schemas.microsoft.com/office/drawing/2014/main" id="{A45616BB-CD38-4F60-A663-9A0CD67C7D0D}"/>
              </a:ext>
            </a:extLst>
          </p:cNvPr>
          <p:cNvSpPr>
            <a:spLocks noGrp="1"/>
          </p:cNvSpPr>
          <p:nvPr>
            <p:ph sz="quarter" idx="35"/>
          </p:nvPr>
        </p:nvSpPr>
        <p:spPr>
          <a:xfrm>
            <a:off x="850209" y="1453364"/>
            <a:ext cx="2373131" cy="4104000"/>
          </a:xfrm>
        </p:spPr>
        <p:txBody>
          <a:bodyPr/>
          <a:lstStyle/>
          <a:p>
            <a:r>
              <a:rPr lang="en-US" dirty="0"/>
              <a:t>Around 1 in 5 US consumers say they make impulse purchases, but when broken down by generation we see a clear pattern: the younger you are, the more likely you are to do this. </a:t>
            </a:r>
          </a:p>
          <a:p>
            <a:r>
              <a:rPr lang="en-US" dirty="0"/>
              <a:t>This can be linked to other personality traits, such as risk-taking, where once again this correlates with age. </a:t>
            </a:r>
          </a:p>
          <a:p>
            <a:r>
              <a:rPr lang="en-US" dirty="0"/>
              <a:t>Some younger consumers as many still </a:t>
            </a:r>
            <a:r>
              <a:rPr lang="en-US" dirty="0">
                <a:hlinkClick r:id="rId3"/>
              </a:rPr>
              <a:t>live at home with their families</a:t>
            </a:r>
            <a:r>
              <a:rPr lang="en-US" dirty="0"/>
              <a:t>, meaning they have more disposable income. Others are making use of the convenience of shopping on social.</a:t>
            </a:r>
          </a:p>
          <a:p>
            <a:r>
              <a:rPr lang="en-US" dirty="0"/>
              <a:t>To be worthy of consumers splashing the cash, brands should make the online experience as streamlined as possible for these young shoppers. </a:t>
            </a:r>
          </a:p>
        </p:txBody>
      </p:sp>
      <p:sp>
        <p:nvSpPr>
          <p:cNvPr id="4" name="Text Placeholder 3">
            <a:extLst>
              <a:ext uri="{FF2B5EF4-FFF2-40B4-BE49-F238E27FC236}">
                <a16:creationId xmlns:a16="http://schemas.microsoft.com/office/drawing/2014/main" id="{A752CB67-317F-9E4F-AFB9-AE43254FCE37}"/>
              </a:ext>
            </a:extLst>
          </p:cNvPr>
          <p:cNvSpPr>
            <a:spLocks noGrp="1"/>
          </p:cNvSpPr>
          <p:nvPr>
            <p:ph type="body" sz="quarter" idx="42"/>
          </p:nvPr>
        </p:nvSpPr>
        <p:spPr/>
        <p:txBody>
          <a:bodyPr/>
          <a:lstStyle/>
          <a:p>
            <a:r>
              <a:rPr lang="en-US" dirty="0"/>
              <a:t>Impulse buying can be linked to risk-taking </a:t>
            </a:r>
            <a:endParaRPr lang="en-GB" dirty="0"/>
          </a:p>
        </p:txBody>
      </p:sp>
      <p:sp>
        <p:nvSpPr>
          <p:cNvPr id="7" name="Text Placeholder 6">
            <a:extLst>
              <a:ext uri="{FF2B5EF4-FFF2-40B4-BE49-F238E27FC236}">
                <a16:creationId xmlns:a16="http://schemas.microsoft.com/office/drawing/2014/main" id="{D3E18CD5-3CB1-45E2-9A59-4DDDAE86071E}"/>
              </a:ext>
            </a:extLst>
          </p:cNvPr>
          <p:cNvSpPr>
            <a:spLocks noGrp="1"/>
          </p:cNvSpPr>
          <p:nvPr>
            <p:ph type="body" sz="quarter" idx="26"/>
          </p:nvPr>
        </p:nvSpPr>
        <p:spPr>
          <a:xfrm>
            <a:off x="3578657" y="1460734"/>
            <a:ext cx="4347650" cy="562846"/>
          </a:xfrm>
        </p:spPr>
        <p:txBody>
          <a:bodyPr/>
          <a:lstStyle/>
          <a:p>
            <a:r>
              <a:rPr lang="en-US" b="1" dirty="0"/>
              <a:t>Gen Z are the most impulsive</a:t>
            </a:r>
          </a:p>
          <a:p>
            <a:r>
              <a:rPr lang="en-US" sz="900" b="0" i="0" dirty="0">
                <a:solidFill>
                  <a:schemeClr val="bg2"/>
                </a:solidFill>
                <a:effectLst/>
                <a:latin typeface="Poppins" panose="00000500000000000000" pitchFamily="2" charset="0"/>
                <a:cs typeface="Poppins" panose="00000500000000000000" pitchFamily="2" charset="0"/>
              </a:rPr>
              <a:t>% of Americans </a:t>
            </a:r>
            <a:r>
              <a:rPr lang="en-US" sz="900" dirty="0">
                <a:solidFill>
                  <a:schemeClr val="bg2"/>
                </a:solidFill>
                <a:latin typeface="Poppins" panose="00000500000000000000" pitchFamily="2" charset="0"/>
                <a:cs typeface="Poppins" panose="00000500000000000000" pitchFamily="2" charset="0"/>
              </a:rPr>
              <a:t>in each generation who</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say they often make impulse purchases</a:t>
            </a:r>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a:t>
            </a:r>
            <a:r>
              <a:rPr lang="en-US" dirty="0">
                <a:solidFill>
                  <a:srgbClr val="000000"/>
                </a:solidFill>
                <a:latin typeface="Poppins" panose="00000500000000000000" pitchFamily="2" charset="0"/>
                <a:cs typeface="Poppins" panose="00000500000000000000" pitchFamily="2" charset="0"/>
              </a:rPr>
              <a:t>USA Q2 2023 </a:t>
            </a:r>
            <a:r>
              <a:rPr lang="en-US" b="1" dirty="0">
                <a:solidFill>
                  <a:srgbClr val="000000"/>
                </a:solidFill>
                <a:latin typeface="Poppins" panose="00000500000000000000" pitchFamily="2" charset="0"/>
                <a:cs typeface="Poppins" panose="00000500000000000000" pitchFamily="2" charset="0"/>
              </a:rPr>
              <a:t>Base:</a:t>
            </a:r>
            <a:r>
              <a:rPr lang="en-US" dirty="0">
                <a:solidFill>
                  <a:srgbClr val="000000"/>
                </a:solidFill>
                <a:latin typeface="Poppins" panose="00000500000000000000" pitchFamily="2" charset="0"/>
                <a:cs typeface="Poppins" panose="00000500000000000000" pitchFamily="2" charset="0"/>
              </a:rPr>
              <a:t> 20,019 internet users aged 16-64</a:t>
            </a:r>
            <a:endParaRPr lang="en-GB" dirty="0">
              <a:latin typeface="Poppins" panose="00000500000000000000" pitchFamily="2" charset="0"/>
              <a:cs typeface="Poppins" panose="00000500000000000000" pitchFamily="2" charset="0"/>
            </a:endParaRPr>
          </a:p>
        </p:txBody>
      </p:sp>
      <p:pic>
        <p:nvPicPr>
          <p:cNvPr id="11" name="Picture 10" descr="Icon&#10;&#10;Description automatically generated with medium confidence">
            <a:hlinkClick r:id="rId4"/>
            <a:extLst>
              <a:ext uri="{FF2B5EF4-FFF2-40B4-BE49-F238E27FC236}">
                <a16:creationId xmlns:a16="http://schemas.microsoft.com/office/drawing/2014/main" id="{B430F2E2-0A10-42FC-8712-F4EDD50ED64D}"/>
              </a:ext>
            </a:extLst>
          </p:cNvPr>
          <p:cNvPicPr>
            <a:picLocks noChangeAspect="1"/>
          </p:cNvPicPr>
          <p:nvPr/>
        </p:nvPicPr>
        <p:blipFill>
          <a:blip r:embed="rId5"/>
          <a:stretch>
            <a:fillRect/>
          </a:stretch>
        </p:blipFill>
        <p:spPr>
          <a:xfrm>
            <a:off x="7415943" y="1525479"/>
            <a:ext cx="144000" cy="144000"/>
          </a:xfrm>
          <a:prstGeom prst="rect">
            <a:avLst/>
          </a:prstGeom>
        </p:spPr>
      </p:pic>
      <p:cxnSp>
        <p:nvCxnSpPr>
          <p:cNvPr id="12" name="Straight Connector 11">
            <a:extLst>
              <a:ext uri="{FF2B5EF4-FFF2-40B4-BE49-F238E27FC236}">
                <a16:creationId xmlns:a16="http://schemas.microsoft.com/office/drawing/2014/main" id="{C9413FBA-9825-0B46-8EA6-4D523FCFC3EA}"/>
              </a:ext>
            </a:extLst>
          </p:cNvPr>
          <p:cNvCxnSpPr>
            <a:cxnSpLocks/>
          </p:cNvCxnSpPr>
          <p:nvPr/>
        </p:nvCxnSpPr>
        <p:spPr>
          <a:xfrm>
            <a:off x="8013994" y="1307984"/>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3E06D5F2-A881-AB45-B01A-0D63AC8FC861}"/>
              </a:ext>
            </a:extLst>
          </p:cNvPr>
          <p:cNvSpPr txBox="1">
            <a:spLocks/>
          </p:cNvSpPr>
          <p:nvPr/>
        </p:nvSpPr>
        <p:spPr>
          <a:xfrm>
            <a:off x="8228605" y="1460734"/>
            <a:ext cx="3088183" cy="562846"/>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b="1" dirty="0"/>
              <a:t>Differences in risk-taking </a:t>
            </a:r>
          </a:p>
          <a:p>
            <a:r>
              <a:rPr lang="en-US" sz="900" dirty="0">
                <a:solidFill>
                  <a:schemeClr val="bg2"/>
                </a:solidFill>
                <a:latin typeface="Poppins" panose="00000500000000000000" pitchFamily="2" charset="0"/>
                <a:cs typeface="Poppins" panose="00000500000000000000" pitchFamily="2" charset="0"/>
              </a:rPr>
              <a:t>% of American Gen Z and baby boomers</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who say they take risks</a:t>
            </a:r>
          </a:p>
        </p:txBody>
      </p:sp>
      <p:pic>
        <p:nvPicPr>
          <p:cNvPr id="17" name="Picture 16" descr="Icon&#10;&#10;Description automatically generated with medium confidence">
            <a:hlinkClick r:id="rId6"/>
            <a:extLst>
              <a:ext uri="{FF2B5EF4-FFF2-40B4-BE49-F238E27FC236}">
                <a16:creationId xmlns:a16="http://schemas.microsoft.com/office/drawing/2014/main" id="{A8DDA544-E81B-5343-B8BD-74F86228D386}"/>
              </a:ext>
            </a:extLst>
          </p:cNvPr>
          <p:cNvPicPr>
            <a:picLocks noChangeAspect="1"/>
          </p:cNvPicPr>
          <p:nvPr/>
        </p:nvPicPr>
        <p:blipFill>
          <a:blip r:embed="rId5"/>
          <a:stretch>
            <a:fillRect/>
          </a:stretch>
        </p:blipFill>
        <p:spPr>
          <a:xfrm>
            <a:off x="11095499" y="1525479"/>
            <a:ext cx="144000" cy="144000"/>
          </a:xfrm>
          <a:prstGeom prst="rect">
            <a:avLst/>
          </a:prstGeom>
        </p:spPr>
      </p:pic>
      <p:cxnSp>
        <p:nvCxnSpPr>
          <p:cNvPr id="13" name="Straight Connector 12">
            <a:extLst>
              <a:ext uri="{FF2B5EF4-FFF2-40B4-BE49-F238E27FC236}">
                <a16:creationId xmlns:a16="http://schemas.microsoft.com/office/drawing/2014/main" id="{2D0337F5-C9FD-3B45-BB0F-2BE1A3AEE332}"/>
              </a:ext>
            </a:extLst>
          </p:cNvPr>
          <p:cNvCxnSpPr>
            <a:cxnSpLocks/>
          </p:cNvCxnSpPr>
          <p:nvPr/>
        </p:nvCxnSpPr>
        <p:spPr>
          <a:xfrm>
            <a:off x="3385699"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337F5F3-0C14-05F6-6536-D8470F6E7061}"/>
              </a:ext>
            </a:extLst>
          </p:cNvPr>
          <p:cNvSpPr>
            <a:spLocks noChangeAspect="1"/>
          </p:cNvSpPr>
          <p:nvPr/>
        </p:nvSpPr>
        <p:spPr>
          <a:xfrm>
            <a:off x="8400705" y="2508870"/>
            <a:ext cx="1079248" cy="108000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dirty="0">
                <a:solidFill>
                  <a:schemeClr val="tx1"/>
                </a:solidFill>
                <a:latin typeface="Poppins" pitchFamily="2" charset="77"/>
                <a:cs typeface="Poppins" pitchFamily="2" charset="77"/>
              </a:rPr>
              <a:t>95%</a:t>
            </a:r>
          </a:p>
        </p:txBody>
      </p:sp>
      <p:sp>
        <p:nvSpPr>
          <p:cNvPr id="3" name="Oval 2">
            <a:extLst>
              <a:ext uri="{FF2B5EF4-FFF2-40B4-BE49-F238E27FC236}">
                <a16:creationId xmlns:a16="http://schemas.microsoft.com/office/drawing/2014/main" id="{E29780F9-C005-55FC-99F6-56A66E31F8DD}"/>
              </a:ext>
            </a:extLst>
          </p:cNvPr>
          <p:cNvSpPr>
            <a:spLocks noChangeAspect="1"/>
          </p:cNvSpPr>
          <p:nvPr/>
        </p:nvSpPr>
        <p:spPr>
          <a:xfrm>
            <a:off x="8464474" y="4119862"/>
            <a:ext cx="951710" cy="952374"/>
          </a:xfrm>
          <a:prstGeom prst="ellipse">
            <a:avLst/>
          </a:prstGeom>
          <a:solidFill>
            <a:srgbClr val="F69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dirty="0">
                <a:solidFill>
                  <a:schemeClr val="tx1"/>
                </a:solidFill>
                <a:latin typeface="Poppins" pitchFamily="2" charset="77"/>
                <a:cs typeface="Poppins" pitchFamily="2" charset="77"/>
              </a:rPr>
              <a:t>77%</a:t>
            </a:r>
          </a:p>
        </p:txBody>
      </p:sp>
      <p:sp>
        <p:nvSpPr>
          <p:cNvPr id="8" name="Google Shape;1097;p11">
            <a:extLst>
              <a:ext uri="{FF2B5EF4-FFF2-40B4-BE49-F238E27FC236}">
                <a16:creationId xmlns:a16="http://schemas.microsoft.com/office/drawing/2014/main" id="{473C583E-7345-7EB0-8932-546818971FF4}"/>
              </a:ext>
            </a:extLst>
          </p:cNvPr>
          <p:cNvSpPr txBox="1"/>
          <p:nvPr/>
        </p:nvSpPr>
        <p:spPr>
          <a:xfrm>
            <a:off x="9632637" y="2864205"/>
            <a:ext cx="1292739" cy="369332"/>
          </a:xfrm>
          <a:prstGeom prst="rect">
            <a:avLst/>
          </a:prstGeom>
          <a:noFill/>
          <a:ln>
            <a:noFill/>
          </a:ln>
        </p:spPr>
        <p:txBody>
          <a:bodyPr spcFirstLastPara="1" wrap="square" lIns="0" tIns="0" rIns="0" bIns="0" anchor="t" anchorCtr="0">
            <a:spAutoFit/>
          </a:bodyPr>
          <a:lstStyle/>
          <a:p>
            <a:pPr lvl="0">
              <a:lnSpc>
                <a:spcPct val="120000"/>
              </a:lnSpc>
            </a:pPr>
            <a:r>
              <a:rPr lang="en-GB" sz="1000" dirty="0">
                <a:solidFill>
                  <a:schemeClr val="dk1"/>
                </a:solidFill>
                <a:latin typeface="Poppins" pitchFamily="2" charset="77"/>
                <a:ea typeface="Avenir"/>
                <a:cs typeface="Poppins" pitchFamily="2" charset="77"/>
                <a:sym typeface="Avenir"/>
              </a:rPr>
              <a:t>of Gen Z say they take risks</a:t>
            </a:r>
          </a:p>
        </p:txBody>
      </p:sp>
      <p:sp>
        <p:nvSpPr>
          <p:cNvPr id="9" name="Google Shape;1097;p11">
            <a:extLst>
              <a:ext uri="{FF2B5EF4-FFF2-40B4-BE49-F238E27FC236}">
                <a16:creationId xmlns:a16="http://schemas.microsoft.com/office/drawing/2014/main" id="{5E2121A2-311D-7AAC-740C-369839CE0082}"/>
              </a:ext>
            </a:extLst>
          </p:cNvPr>
          <p:cNvSpPr txBox="1"/>
          <p:nvPr/>
        </p:nvSpPr>
        <p:spPr>
          <a:xfrm>
            <a:off x="9560636" y="4432869"/>
            <a:ext cx="1292739" cy="369332"/>
          </a:xfrm>
          <a:prstGeom prst="rect">
            <a:avLst/>
          </a:prstGeom>
          <a:noFill/>
          <a:ln>
            <a:noFill/>
          </a:ln>
        </p:spPr>
        <p:txBody>
          <a:bodyPr spcFirstLastPara="1" wrap="square" lIns="0" tIns="0" rIns="0" bIns="0" anchor="t" anchorCtr="0">
            <a:spAutoFit/>
          </a:bodyPr>
          <a:lstStyle/>
          <a:p>
            <a:pPr lvl="0">
              <a:lnSpc>
                <a:spcPct val="120000"/>
              </a:lnSpc>
            </a:pPr>
            <a:r>
              <a:rPr lang="en-GB" sz="1000" dirty="0">
                <a:solidFill>
                  <a:schemeClr val="dk1"/>
                </a:solidFill>
                <a:latin typeface="Poppins" pitchFamily="2" charset="77"/>
                <a:ea typeface="Avenir"/>
                <a:cs typeface="Poppins" pitchFamily="2" charset="77"/>
                <a:sym typeface="Avenir"/>
              </a:rPr>
              <a:t>of baby boomers say they take risks</a:t>
            </a:r>
          </a:p>
        </p:txBody>
      </p:sp>
    </p:spTree>
    <p:extLst>
      <p:ext uri="{BB962C8B-B14F-4D97-AF65-F5344CB8AC3E}">
        <p14:creationId xmlns:p14="http://schemas.microsoft.com/office/powerpoint/2010/main" val="174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FCE49D-0410-E447-8477-70983A9EFB42}"/>
              </a:ext>
            </a:extLst>
          </p:cNvPr>
          <p:cNvSpPr>
            <a:spLocks noGrp="1"/>
          </p:cNvSpPr>
          <p:nvPr>
            <p:ph sz="quarter" idx="37"/>
          </p:nvPr>
        </p:nvSpPr>
        <p:spPr>
          <a:xfrm>
            <a:off x="8212041" y="1454400"/>
            <a:ext cx="3146978" cy="4402342"/>
          </a:xfrm>
        </p:spPr>
        <p:txBody>
          <a:bodyPr/>
          <a:lstStyle/>
          <a:p>
            <a:r>
              <a:rPr lang="en-GB" dirty="0"/>
              <a:t>Around 2 in 3 consumers in 12 markets do research carefully/most of the time before making purchases. This is particularly important as consumers now want to know exactly what they’re getting from a brand; transparency and information across mediums like text and videos could be utilized so the consumer can feel confident in their purchase. However, there’s still room for impulse purchases, and 81% do this at least once a year.</a:t>
            </a:r>
          </a:p>
          <a:p>
            <a:r>
              <a:rPr lang="en-GB" dirty="0"/>
              <a:t>Some impulse purchases are value driven. Consumers want to take advantage of sales/deals - these can create a sense of urgency for consumers. For others, there’s more emotion involved. Some want to treat/reward themselves; a brand that has captured this essence perfectly is Charlotte Tilbury with their </a:t>
            </a:r>
            <a:r>
              <a:rPr lang="en-GB" dirty="0">
                <a:hlinkClick r:id="rId2"/>
              </a:rPr>
              <a:t>“magical” marketing</a:t>
            </a:r>
            <a:r>
              <a:rPr lang="en-GB" dirty="0"/>
              <a:t>. </a:t>
            </a:r>
          </a:p>
          <a:p>
            <a:r>
              <a:rPr lang="en-GB" dirty="0"/>
              <a:t>Brands can entice customers by taking</a:t>
            </a:r>
            <a:br>
              <a:rPr lang="en-GB" dirty="0"/>
            </a:br>
            <a:r>
              <a:rPr lang="en-GB" dirty="0"/>
              <a:t>these factors into account and to drive impulse shoppers to pull the pull the trigger</a:t>
            </a:r>
            <a:br>
              <a:rPr lang="en-GB" dirty="0"/>
            </a:br>
            <a:r>
              <a:rPr lang="en-GB" dirty="0"/>
              <a:t>on their basket.</a:t>
            </a:r>
          </a:p>
          <a:p>
            <a:endParaRPr lang="en-GB" dirty="0"/>
          </a:p>
        </p:txBody>
      </p:sp>
      <p:sp>
        <p:nvSpPr>
          <p:cNvPr id="13" name="Text Placeholder 12">
            <a:extLst>
              <a:ext uri="{FF2B5EF4-FFF2-40B4-BE49-F238E27FC236}">
                <a16:creationId xmlns:a16="http://schemas.microsoft.com/office/drawing/2014/main" id="{A34D5FEC-68D4-47ED-8F1A-FA1F53E1DC1B}"/>
              </a:ext>
            </a:extLst>
          </p:cNvPr>
          <p:cNvSpPr>
            <a:spLocks noGrp="1"/>
          </p:cNvSpPr>
          <p:nvPr>
            <p:ph type="body" sz="quarter" idx="42"/>
          </p:nvPr>
        </p:nvSpPr>
        <p:spPr/>
        <p:txBody>
          <a:bodyPr/>
          <a:lstStyle/>
          <a:p>
            <a:r>
              <a:rPr lang="en-US" dirty="0"/>
              <a:t>Research is important before making a purchase</a:t>
            </a:r>
            <a:endParaRPr lang="en-GB" dirty="0"/>
          </a:p>
        </p:txBody>
      </p:sp>
      <p:sp>
        <p:nvSpPr>
          <p:cNvPr id="8" name="Text Placeholder 7">
            <a:extLst>
              <a:ext uri="{FF2B5EF4-FFF2-40B4-BE49-F238E27FC236}">
                <a16:creationId xmlns:a16="http://schemas.microsoft.com/office/drawing/2014/main" id="{92049C38-21B5-4639-9680-7BC9B84794D1}"/>
              </a:ext>
            </a:extLst>
          </p:cNvPr>
          <p:cNvSpPr>
            <a:spLocks noGrp="1"/>
          </p:cNvSpPr>
          <p:nvPr>
            <p:ph type="body" sz="quarter" idx="25"/>
          </p:nvPr>
        </p:nvSpPr>
        <p:spPr>
          <a:prstGeom prst="rect">
            <a:avLst/>
          </a:prstGeom>
        </p:spPr>
        <p:txBody>
          <a:bodyPr/>
          <a:lstStyle/>
          <a:p>
            <a:r>
              <a:rPr lang="en-GB" b="1" dirty="0"/>
              <a:t>Source: </a:t>
            </a:r>
            <a:r>
              <a:rPr lang="en-GB" dirty="0"/>
              <a:t>GWI Zeitgeist August 2022 </a:t>
            </a:r>
            <a:r>
              <a:rPr lang="en-GB" b="1" dirty="0"/>
              <a:t>Base:</a:t>
            </a:r>
            <a:r>
              <a:rPr lang="en-GB" dirty="0"/>
              <a:t> 15,399 internet users aged 16-64 in 12 markets | 11,049 impulse buyers aged 16-64 in 12 markets</a:t>
            </a:r>
          </a:p>
        </p:txBody>
      </p:sp>
      <p:pic>
        <p:nvPicPr>
          <p:cNvPr id="23" name="Picture 22" descr="Icon&#10;&#10;Description automatically generated with medium confidence">
            <a:hlinkClick r:id="rId3"/>
            <a:extLst>
              <a:ext uri="{FF2B5EF4-FFF2-40B4-BE49-F238E27FC236}">
                <a16:creationId xmlns:a16="http://schemas.microsoft.com/office/drawing/2014/main" id="{58A6E1ED-57F3-45CC-A7D0-DBC3D8728C50}"/>
              </a:ext>
            </a:extLst>
          </p:cNvPr>
          <p:cNvPicPr>
            <a:picLocks noChangeAspect="1"/>
          </p:cNvPicPr>
          <p:nvPr/>
        </p:nvPicPr>
        <p:blipFill>
          <a:blip r:embed="rId4"/>
          <a:stretch>
            <a:fillRect/>
          </a:stretch>
        </p:blipFill>
        <p:spPr>
          <a:xfrm>
            <a:off x="4014468" y="1518179"/>
            <a:ext cx="144000" cy="144000"/>
          </a:xfrm>
          <a:prstGeom prst="rect">
            <a:avLst/>
          </a:prstGeom>
        </p:spPr>
      </p:pic>
      <p:pic>
        <p:nvPicPr>
          <p:cNvPr id="25" name="Picture 24" descr="Icon&#10;&#10;Description automatically generated with medium confidence">
            <a:hlinkClick r:id="rId5"/>
            <a:extLst>
              <a:ext uri="{FF2B5EF4-FFF2-40B4-BE49-F238E27FC236}">
                <a16:creationId xmlns:a16="http://schemas.microsoft.com/office/drawing/2014/main" id="{C1B170A6-616C-42EB-9405-FF05AEDC911B}"/>
              </a:ext>
            </a:extLst>
          </p:cNvPr>
          <p:cNvPicPr>
            <a:picLocks noChangeAspect="1"/>
          </p:cNvPicPr>
          <p:nvPr/>
        </p:nvPicPr>
        <p:blipFill>
          <a:blip r:embed="rId4"/>
          <a:stretch>
            <a:fillRect/>
          </a:stretch>
        </p:blipFill>
        <p:spPr>
          <a:xfrm>
            <a:off x="7724533" y="1518179"/>
            <a:ext cx="144000" cy="144000"/>
          </a:xfrm>
          <a:prstGeom prst="rect">
            <a:avLst/>
          </a:prstGeom>
        </p:spPr>
      </p:pic>
      <p:cxnSp>
        <p:nvCxnSpPr>
          <p:cNvPr id="48" name="Straight Connector 47">
            <a:extLst>
              <a:ext uri="{FF2B5EF4-FFF2-40B4-BE49-F238E27FC236}">
                <a16:creationId xmlns:a16="http://schemas.microsoft.com/office/drawing/2014/main" id="{86ACF218-ED40-F24C-A516-78A8D6FF90A9}"/>
              </a:ext>
            </a:extLst>
          </p:cNvPr>
          <p:cNvCxnSpPr>
            <a:cxnSpLocks/>
          </p:cNvCxnSpPr>
          <p:nvPr/>
        </p:nvCxnSpPr>
        <p:spPr>
          <a:xfrm>
            <a:off x="8085500" y="1448256"/>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2E4136-C31A-E941-9092-7913B8AA395D}"/>
              </a:ext>
            </a:extLst>
          </p:cNvPr>
          <p:cNvCxnSpPr>
            <a:cxnSpLocks/>
          </p:cNvCxnSpPr>
          <p:nvPr/>
        </p:nvCxnSpPr>
        <p:spPr>
          <a:xfrm>
            <a:off x="4358215" y="1448255"/>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B95FC3DC-0D31-B053-3F60-3AE7F8AE9436}"/>
              </a:ext>
            </a:extLst>
          </p:cNvPr>
          <p:cNvGraphicFramePr/>
          <p:nvPr>
            <p:extLst>
              <p:ext uri="{D42A27DB-BD31-4B8C-83A1-F6EECF244321}">
                <p14:modId xmlns:p14="http://schemas.microsoft.com/office/powerpoint/2010/main" val="1919848853"/>
              </p:ext>
            </p:extLst>
          </p:nvPr>
        </p:nvGraphicFramePr>
        <p:xfrm>
          <a:off x="605621" y="2072898"/>
          <a:ext cx="4079485" cy="40658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1">
            <a:extLst>
              <a:ext uri="{FF2B5EF4-FFF2-40B4-BE49-F238E27FC236}">
                <a16:creationId xmlns:a16="http://schemas.microsoft.com/office/drawing/2014/main" id="{AF28CAA9-09CD-6481-7231-FB7F60D23E27}"/>
              </a:ext>
            </a:extLst>
          </p:cNvPr>
          <p:cNvGraphicFramePr/>
          <p:nvPr>
            <p:extLst>
              <p:ext uri="{D42A27DB-BD31-4B8C-83A1-F6EECF244321}">
                <p14:modId xmlns:p14="http://schemas.microsoft.com/office/powerpoint/2010/main" val="1208706918"/>
              </p:ext>
            </p:extLst>
          </p:nvPr>
        </p:nvGraphicFramePr>
        <p:xfrm>
          <a:off x="4602820" y="2119125"/>
          <a:ext cx="3669307" cy="3883850"/>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 Placeholder 11">
            <a:extLst>
              <a:ext uri="{FF2B5EF4-FFF2-40B4-BE49-F238E27FC236}">
                <a16:creationId xmlns:a16="http://schemas.microsoft.com/office/drawing/2014/main" id="{3739A282-EDD8-04DD-6017-DE4B2430BE42}"/>
              </a:ext>
            </a:extLst>
          </p:cNvPr>
          <p:cNvSpPr txBox="1">
            <a:spLocks/>
          </p:cNvSpPr>
          <p:nvPr/>
        </p:nvSpPr>
        <p:spPr>
          <a:xfrm>
            <a:off x="4488943" y="1540902"/>
            <a:ext cx="3517050" cy="562846"/>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b="1" dirty="0"/>
              <a:t>Top reasons for impulse purchases </a:t>
            </a:r>
          </a:p>
          <a:p>
            <a:r>
              <a:rPr lang="en-US" sz="900" dirty="0">
                <a:solidFill>
                  <a:schemeClr val="bg2"/>
                </a:solidFill>
                <a:latin typeface="Poppins" panose="00000500000000000000" pitchFamily="2" charset="0"/>
                <a:cs typeface="Poppins" panose="00000500000000000000" pitchFamily="2" charset="0"/>
              </a:rPr>
              <a:t>% of impulse purchasers who make impulse</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purchases for the following reasons</a:t>
            </a:r>
            <a:endParaRPr lang="en-US" sz="900" dirty="0"/>
          </a:p>
        </p:txBody>
      </p:sp>
      <p:sp>
        <p:nvSpPr>
          <p:cNvPr id="11" name="Text Placeholder 11">
            <a:extLst>
              <a:ext uri="{FF2B5EF4-FFF2-40B4-BE49-F238E27FC236}">
                <a16:creationId xmlns:a16="http://schemas.microsoft.com/office/drawing/2014/main" id="{55FF3226-C1E7-BD64-470C-62F10CA0C33F}"/>
              </a:ext>
            </a:extLst>
          </p:cNvPr>
          <p:cNvSpPr txBox="1">
            <a:spLocks/>
          </p:cNvSpPr>
          <p:nvPr/>
        </p:nvSpPr>
        <p:spPr>
          <a:xfrm>
            <a:off x="850210" y="1540902"/>
            <a:ext cx="3517050" cy="410497"/>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b="1" dirty="0"/>
              <a:t>Steps before making a purchase </a:t>
            </a:r>
          </a:p>
          <a:p>
            <a:r>
              <a:rPr lang="en-US" sz="900" dirty="0">
                <a:solidFill>
                  <a:schemeClr val="bg2"/>
                </a:solidFill>
                <a:latin typeface="Poppins" panose="00000500000000000000" pitchFamily="2" charset="0"/>
                <a:cs typeface="Poppins" panose="00000500000000000000" pitchFamily="2" charset="0"/>
              </a:rPr>
              <a:t>% who do the following before making a purchase</a:t>
            </a:r>
            <a:endParaRPr lang="en-US" sz="900" dirty="0"/>
          </a:p>
        </p:txBody>
      </p:sp>
    </p:spTree>
    <p:extLst>
      <p:ext uri="{BB962C8B-B14F-4D97-AF65-F5344CB8AC3E}">
        <p14:creationId xmlns:p14="http://schemas.microsoft.com/office/powerpoint/2010/main" val="330534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5616BB-CD38-4F60-A663-9A0CD67C7D0D}"/>
              </a:ext>
            </a:extLst>
          </p:cNvPr>
          <p:cNvSpPr>
            <a:spLocks noGrp="1"/>
          </p:cNvSpPr>
          <p:nvPr>
            <p:ph sz="quarter" idx="35"/>
          </p:nvPr>
        </p:nvSpPr>
        <p:spPr>
          <a:xfrm>
            <a:off x="850209" y="1453364"/>
            <a:ext cx="3137785" cy="4104000"/>
          </a:xfrm>
        </p:spPr>
        <p:txBody>
          <a:bodyPr/>
          <a:lstStyle/>
          <a:p>
            <a:r>
              <a:rPr lang="en-US" dirty="0"/>
              <a:t>When it comes to purchases made in the last 3-6 months, electronics, personal items and travel tickets superseded the number planning to purchase them earlier in the year. If </a:t>
            </a:r>
            <a:r>
              <a:rPr lang="en-US" i="1" dirty="0"/>
              <a:t>more</a:t>
            </a:r>
            <a:r>
              <a:rPr lang="en-US" dirty="0"/>
              <a:t> consumers have purchased an item than planned to in the previous quarter, we can take this to mean that some of these purchases were unplanned.</a:t>
            </a:r>
          </a:p>
          <a:p>
            <a:r>
              <a:rPr lang="en-US" dirty="0"/>
              <a:t>As we’ve already seen, sales and the fear of missing out (FOMO) can spur on these purchases. Brands such as Amazon have flash sales like “Prime Day” that tend to include a multitude of products, and this year’s event was their </a:t>
            </a:r>
            <a:r>
              <a:rPr lang="en-US" dirty="0">
                <a:hlinkClick r:id="rId2"/>
              </a:rPr>
              <a:t>largest sales day in their history</a:t>
            </a:r>
            <a:r>
              <a:rPr lang="en-US" dirty="0"/>
              <a:t>.</a:t>
            </a:r>
          </a:p>
          <a:p>
            <a:r>
              <a:rPr lang="en-US" dirty="0"/>
              <a:t>To capture the attention of customers, brands should consider marketing their big sales events. Planned events, in addition to flash sales to drive urgency, are likely to drive engagement across these top impulse purchase categories.</a:t>
            </a:r>
          </a:p>
        </p:txBody>
      </p:sp>
      <p:sp>
        <p:nvSpPr>
          <p:cNvPr id="4" name="Text Placeholder 3">
            <a:extLst>
              <a:ext uri="{FF2B5EF4-FFF2-40B4-BE49-F238E27FC236}">
                <a16:creationId xmlns:a16="http://schemas.microsoft.com/office/drawing/2014/main" id="{A752CB67-317F-9E4F-AFB9-AE43254FCE37}"/>
              </a:ext>
            </a:extLst>
          </p:cNvPr>
          <p:cNvSpPr>
            <a:spLocks noGrp="1"/>
          </p:cNvSpPr>
          <p:nvPr>
            <p:ph type="body" sz="quarter" idx="42"/>
          </p:nvPr>
        </p:nvSpPr>
        <p:spPr/>
        <p:txBody>
          <a:bodyPr/>
          <a:lstStyle/>
          <a:p>
            <a:r>
              <a:rPr lang="en-GB" dirty="0"/>
              <a:t>What are the hot ticket impulse buys?</a:t>
            </a:r>
          </a:p>
        </p:txBody>
      </p:sp>
      <p:sp>
        <p:nvSpPr>
          <p:cNvPr id="7" name="Text Placeholder 6">
            <a:extLst>
              <a:ext uri="{FF2B5EF4-FFF2-40B4-BE49-F238E27FC236}">
                <a16:creationId xmlns:a16="http://schemas.microsoft.com/office/drawing/2014/main" id="{D3E18CD5-3CB1-45E2-9A59-4DDDAE86071E}"/>
              </a:ext>
            </a:extLst>
          </p:cNvPr>
          <p:cNvSpPr>
            <a:spLocks noGrp="1"/>
          </p:cNvSpPr>
          <p:nvPr>
            <p:ph type="body" sz="quarter" idx="26"/>
          </p:nvPr>
        </p:nvSpPr>
        <p:spPr>
          <a:xfrm>
            <a:off x="4087976" y="1453434"/>
            <a:ext cx="5379078" cy="393569"/>
          </a:xfrm>
        </p:spPr>
        <p:txBody>
          <a:bodyPr/>
          <a:lstStyle/>
          <a:p>
            <a:r>
              <a:rPr lang="en-US" sz="900" b="1" i="0" dirty="0">
                <a:effectLst/>
                <a:latin typeface="Poppins" panose="00000500000000000000" pitchFamily="2" charset="0"/>
                <a:cs typeface="Poppins" panose="00000500000000000000" pitchFamily="2" charset="0"/>
              </a:rPr>
              <a:t>Electronics and personal items are extremely popular for impulse purchases</a:t>
            </a:r>
          </a:p>
          <a:p>
            <a:r>
              <a:rPr lang="en-US" sz="900" b="0" i="0" dirty="0">
                <a:solidFill>
                  <a:schemeClr val="bg2"/>
                </a:solidFill>
                <a:effectLst/>
                <a:latin typeface="Poppins" panose="00000500000000000000" pitchFamily="2" charset="0"/>
                <a:cs typeface="Poppins" panose="00000500000000000000" pitchFamily="2" charset="0"/>
              </a:rPr>
              <a:t>% who are planned to purchase and have purchased the following in the last 3-6 months</a:t>
            </a:r>
            <a:endParaRPr lang="en-US" sz="900" dirty="0">
              <a:solidFill>
                <a:schemeClr val="bg2"/>
              </a:solidFill>
              <a:latin typeface="Poppins" panose="00000500000000000000" pitchFamily="2" charset="0"/>
              <a:cs typeface="Poppins" panose="00000500000000000000" pitchFamily="2" charset="0"/>
            </a:endParaRPr>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xfrm>
            <a:off x="863894" y="6178900"/>
            <a:ext cx="10375605" cy="200055"/>
          </a:xfrm>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Core Q1 &amp; Q2 2023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478,815 internet users aged 16-64</a:t>
            </a:r>
            <a:endParaRPr lang="en-GB" dirty="0">
              <a:latin typeface="Poppins" panose="00000500000000000000" pitchFamily="2" charset="0"/>
              <a:cs typeface="Poppins" panose="00000500000000000000" pitchFamily="2" charset="0"/>
            </a:endParaRPr>
          </a:p>
        </p:txBody>
      </p:sp>
      <p:pic>
        <p:nvPicPr>
          <p:cNvPr id="11" name="Picture 10" descr="Icon&#10;&#10;Description automatically generated with medium confidence">
            <a:hlinkClick r:id="rId3"/>
            <a:extLst>
              <a:ext uri="{FF2B5EF4-FFF2-40B4-BE49-F238E27FC236}">
                <a16:creationId xmlns:a16="http://schemas.microsoft.com/office/drawing/2014/main" id="{B430F2E2-0A10-42FC-8712-F4EDD50ED64D}"/>
              </a:ext>
            </a:extLst>
          </p:cNvPr>
          <p:cNvPicPr>
            <a:picLocks noChangeAspect="1"/>
          </p:cNvPicPr>
          <p:nvPr/>
        </p:nvPicPr>
        <p:blipFill>
          <a:blip r:embed="rId4"/>
          <a:stretch>
            <a:fillRect/>
          </a:stretch>
        </p:blipFill>
        <p:spPr>
          <a:xfrm>
            <a:off x="11095483" y="1518179"/>
            <a:ext cx="144000" cy="144000"/>
          </a:xfrm>
          <a:prstGeom prst="rect">
            <a:avLst/>
          </a:prstGeom>
        </p:spPr>
      </p:pic>
      <p:cxnSp>
        <p:nvCxnSpPr>
          <p:cNvPr id="13" name="Straight Connector 12">
            <a:extLst>
              <a:ext uri="{FF2B5EF4-FFF2-40B4-BE49-F238E27FC236}">
                <a16:creationId xmlns:a16="http://schemas.microsoft.com/office/drawing/2014/main" id="{2D0337F5-C9FD-3B45-BB0F-2BE1A3AEE332}"/>
              </a:ext>
            </a:extLst>
          </p:cNvPr>
          <p:cNvCxnSpPr>
            <a:cxnSpLocks/>
          </p:cNvCxnSpPr>
          <p:nvPr/>
        </p:nvCxnSpPr>
        <p:spPr>
          <a:xfrm>
            <a:off x="3987997"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2A183B3D-D487-3727-F459-1496B13E4587}"/>
              </a:ext>
            </a:extLst>
          </p:cNvPr>
          <p:cNvGraphicFramePr/>
          <p:nvPr>
            <p:extLst>
              <p:ext uri="{D42A27DB-BD31-4B8C-83A1-F6EECF244321}">
                <p14:modId xmlns:p14="http://schemas.microsoft.com/office/powerpoint/2010/main" val="2424850723"/>
              </p:ext>
            </p:extLst>
          </p:nvPr>
        </p:nvGraphicFramePr>
        <p:xfrm>
          <a:off x="4186107" y="1981274"/>
          <a:ext cx="7053391" cy="38140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562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E7F5"/>
        </a:solidFill>
        <a:effectLst/>
      </p:bgPr>
    </p:bg>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59D1F07B-0BF5-064D-8F2F-C4E4DE2BFD85}"/>
              </a:ext>
            </a:extLst>
          </p:cNvPr>
          <p:cNvSpPr txBox="1">
            <a:spLocks/>
          </p:cNvSpPr>
          <p:nvPr/>
        </p:nvSpPr>
        <p:spPr>
          <a:xfrm>
            <a:off x="870758" y="3016252"/>
            <a:ext cx="3218796" cy="286067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00"/>
              </a:lnSpc>
              <a:spcAft>
                <a:spcPts val="1000"/>
              </a:spcAft>
            </a:pPr>
            <a:r>
              <a:rPr lang="en-GB" sz="1000" dirty="0" err="1">
                <a:solidFill>
                  <a:schemeClr val="bg1"/>
                </a:solidFill>
                <a:latin typeface="Poppins" pitchFamily="2" charset="77"/>
                <a:cs typeface="Poppins" pitchFamily="2" charset="77"/>
              </a:rPr>
              <a:t>Scommerce</a:t>
            </a:r>
            <a:r>
              <a:rPr lang="en-GB" sz="1000" dirty="0">
                <a:solidFill>
                  <a:schemeClr val="bg1"/>
                </a:solidFill>
                <a:latin typeface="Poppins" pitchFamily="2" charset="77"/>
                <a:cs typeface="Poppins" pitchFamily="2" charset="77"/>
              </a:rPr>
              <a:t> (social commerce) and the</a:t>
            </a:r>
            <a:br>
              <a:rPr lang="en-GB" sz="1000" dirty="0">
                <a:solidFill>
                  <a:schemeClr val="bg1"/>
                </a:solidFill>
                <a:latin typeface="Poppins" pitchFamily="2" charset="77"/>
                <a:cs typeface="Poppins" pitchFamily="2" charset="77"/>
              </a:rPr>
            </a:br>
            <a:r>
              <a:rPr lang="en-GB" sz="1000" dirty="0">
                <a:solidFill>
                  <a:schemeClr val="bg1"/>
                </a:solidFill>
                <a:latin typeface="Poppins" pitchFamily="2" charset="77"/>
                <a:cs typeface="Poppins" pitchFamily="2" charset="77"/>
              </a:rPr>
              <a:t>live- shopping market has boomed in recent months. Consumers in APAC in particular have taken a shine to livestreams, 5 of the top 10 markets watching livestreams are in APAC. Globally over 1 in 4 say they’re watching this type of content in the last week. </a:t>
            </a:r>
          </a:p>
          <a:p>
            <a:pPr>
              <a:lnSpc>
                <a:spcPts val="1400"/>
              </a:lnSpc>
              <a:spcAft>
                <a:spcPts val="1000"/>
              </a:spcAft>
            </a:pPr>
            <a:r>
              <a:rPr lang="en-GB" sz="1000" dirty="0">
                <a:solidFill>
                  <a:schemeClr val="bg1"/>
                </a:solidFill>
                <a:latin typeface="Poppins" pitchFamily="2" charset="77"/>
                <a:cs typeface="Poppins" pitchFamily="2" charset="77"/>
              </a:rPr>
              <a:t>The global live-shopping market is expected to reach </a:t>
            </a:r>
            <a:r>
              <a:rPr lang="en-GB" sz="1000" dirty="0">
                <a:solidFill>
                  <a:schemeClr val="bg1"/>
                </a:solidFill>
                <a:latin typeface="Poppins" pitchFamily="2" charset="77"/>
                <a:cs typeface="Poppins" pitchFamily="2" charset="77"/>
                <a:hlinkClick r:id="rId2"/>
              </a:rPr>
              <a:t>$2 trillion by 2025 </a:t>
            </a:r>
            <a:r>
              <a:rPr lang="en-GB" sz="1000" dirty="0">
                <a:solidFill>
                  <a:schemeClr val="bg1"/>
                </a:solidFill>
                <a:latin typeface="Poppins" pitchFamily="2" charset="77"/>
                <a:cs typeface="Poppins" pitchFamily="2" charset="77"/>
              </a:rPr>
              <a:t> and we can see why. Livestreams often involve influencers promoting products they have been gifted and recommending them to watchers; and younger generations avidly trust these influencers. </a:t>
            </a:r>
          </a:p>
        </p:txBody>
      </p:sp>
      <p:sp>
        <p:nvSpPr>
          <p:cNvPr id="12" name="Content Placeholder 1">
            <a:extLst>
              <a:ext uri="{FF2B5EF4-FFF2-40B4-BE49-F238E27FC236}">
                <a16:creationId xmlns:a16="http://schemas.microsoft.com/office/drawing/2014/main" id="{0606F2E1-87F9-A549-BB98-04FFB111E9FE}"/>
              </a:ext>
            </a:extLst>
          </p:cNvPr>
          <p:cNvSpPr txBox="1">
            <a:spLocks/>
          </p:cNvSpPr>
          <p:nvPr/>
        </p:nvSpPr>
        <p:spPr>
          <a:xfrm>
            <a:off x="4565601" y="3016252"/>
            <a:ext cx="3218806" cy="286067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00"/>
              </a:lnSpc>
              <a:spcAft>
                <a:spcPts val="1000"/>
              </a:spcAft>
            </a:pPr>
            <a:r>
              <a:rPr lang="en-GB" sz="1000" dirty="0">
                <a:solidFill>
                  <a:schemeClr val="bg1"/>
                </a:solidFill>
                <a:latin typeface="Poppins" pitchFamily="2" charset="77"/>
                <a:cs typeface="Poppins" pitchFamily="2" charset="77"/>
              </a:rPr>
              <a:t>In China, many luxury brands have capitalised on this trend and have hosted livestreams for their customers. The likes of </a:t>
            </a:r>
            <a:r>
              <a:rPr lang="en-GB" sz="1000" dirty="0">
                <a:solidFill>
                  <a:schemeClr val="bg1"/>
                </a:solidFill>
                <a:latin typeface="Poppins" pitchFamily="2" charset="77"/>
                <a:cs typeface="Poppins" pitchFamily="2" charset="77"/>
                <a:hlinkClick r:id="rId3"/>
              </a:rPr>
              <a:t>Tommy Hilfiger and Tom Ford </a:t>
            </a:r>
            <a:r>
              <a:rPr lang="en-GB" sz="1000" dirty="0">
                <a:solidFill>
                  <a:schemeClr val="bg1"/>
                </a:solidFill>
                <a:latin typeface="Poppins" pitchFamily="2" charset="77"/>
                <a:cs typeface="Poppins" pitchFamily="2" charset="77"/>
              </a:rPr>
              <a:t>have hosted these already and more are set to join the trend.</a:t>
            </a:r>
          </a:p>
          <a:p>
            <a:pPr>
              <a:lnSpc>
                <a:spcPts val="1400"/>
              </a:lnSpc>
              <a:spcAft>
                <a:spcPts val="1000"/>
              </a:spcAft>
            </a:pPr>
            <a:r>
              <a:rPr lang="en-GB" sz="1000" dirty="0">
                <a:solidFill>
                  <a:schemeClr val="bg1"/>
                </a:solidFill>
                <a:latin typeface="Poppins" pitchFamily="2" charset="77"/>
                <a:cs typeface="Poppins" pitchFamily="2" charset="77"/>
              </a:rPr>
              <a:t>With consumers in South East Asia taking a particular liking to livestreams and </a:t>
            </a:r>
            <a:r>
              <a:rPr lang="en-GB" sz="1000" dirty="0" err="1">
                <a:solidFill>
                  <a:schemeClr val="bg1"/>
                </a:solidFill>
                <a:latin typeface="Poppins" pitchFamily="2" charset="77"/>
                <a:cs typeface="Poppins" pitchFamily="2" charset="77"/>
              </a:rPr>
              <a:t>favoring</a:t>
            </a:r>
            <a:r>
              <a:rPr lang="en-GB" sz="1000" dirty="0">
                <a:solidFill>
                  <a:schemeClr val="bg1"/>
                </a:solidFill>
                <a:latin typeface="Poppins" pitchFamily="2" charset="77"/>
                <a:cs typeface="Poppins" pitchFamily="2" charset="77"/>
              </a:rPr>
              <a:t> using the “buy” button on social networks, brands should consider implementing these strategies, creating these online events and experiences. </a:t>
            </a:r>
          </a:p>
        </p:txBody>
      </p:sp>
      <p:cxnSp>
        <p:nvCxnSpPr>
          <p:cNvPr id="14" name="Straight Connector 13">
            <a:extLst>
              <a:ext uri="{FF2B5EF4-FFF2-40B4-BE49-F238E27FC236}">
                <a16:creationId xmlns:a16="http://schemas.microsoft.com/office/drawing/2014/main" id="{FC437CBD-7EC0-FF4C-A2F0-67D991BE760E}"/>
              </a:ext>
            </a:extLst>
          </p:cNvPr>
          <p:cNvCxnSpPr>
            <a:cxnSpLocks/>
          </p:cNvCxnSpPr>
          <p:nvPr/>
        </p:nvCxnSpPr>
        <p:spPr>
          <a:xfrm>
            <a:off x="4312787" y="2997202"/>
            <a:ext cx="0" cy="2525774"/>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58B38126-6156-8266-93F8-CB24684B488E}"/>
              </a:ext>
            </a:extLst>
          </p:cNvPr>
          <p:cNvSpPr>
            <a:spLocks noGrp="1"/>
          </p:cNvSpPr>
          <p:nvPr>
            <p:ph type="body" sz="quarter" idx="42"/>
          </p:nvPr>
        </p:nvSpPr>
        <p:spPr/>
        <p:txBody>
          <a:bodyPr/>
          <a:lstStyle/>
          <a:p>
            <a:r>
              <a:rPr lang="en-US" dirty="0"/>
              <a:t>Over 1 in 4 say they watch livestreams weekly</a:t>
            </a:r>
          </a:p>
        </p:txBody>
      </p:sp>
    </p:spTree>
    <p:extLst>
      <p:ext uri="{BB962C8B-B14F-4D97-AF65-F5344CB8AC3E}">
        <p14:creationId xmlns:p14="http://schemas.microsoft.com/office/powerpoint/2010/main" val="72035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6DEDB2-D991-0A4A-8A3E-1AB8FE5CEFDC}"/>
              </a:ext>
            </a:extLst>
          </p:cNvPr>
          <p:cNvSpPr>
            <a:spLocks noGrp="1"/>
          </p:cNvSpPr>
          <p:nvPr>
            <p:ph type="body" sz="quarter" idx="31"/>
          </p:nvPr>
        </p:nvSpPr>
        <p:spPr/>
        <p:txBody>
          <a:bodyPr/>
          <a:lstStyle/>
          <a:p>
            <a:r>
              <a:rPr lang="en-US" dirty="0"/>
              <a:t>03.</a:t>
            </a:r>
          </a:p>
          <a:p>
            <a:endParaRPr lang="en-US" dirty="0"/>
          </a:p>
          <a:p>
            <a:r>
              <a:rPr lang="en-US" dirty="0"/>
              <a:t>04.</a:t>
            </a:r>
          </a:p>
          <a:p>
            <a:r>
              <a:rPr lang="en-US" dirty="0"/>
              <a:t>10.</a:t>
            </a:r>
          </a:p>
          <a:p>
            <a:r>
              <a:rPr lang="en-US" dirty="0"/>
              <a:t>14.</a:t>
            </a:r>
          </a:p>
          <a:p>
            <a:r>
              <a:rPr lang="en-US" dirty="0"/>
              <a:t>19.</a:t>
            </a:r>
          </a:p>
          <a:p>
            <a:endParaRPr lang="en-US" dirty="0"/>
          </a:p>
          <a:p>
            <a:r>
              <a:rPr lang="en-US" dirty="0"/>
              <a:t>20.</a:t>
            </a:r>
          </a:p>
          <a:p>
            <a:r>
              <a:rPr lang="en-US" dirty="0"/>
              <a:t>21.</a:t>
            </a:r>
          </a:p>
        </p:txBody>
      </p:sp>
      <p:sp>
        <p:nvSpPr>
          <p:cNvPr id="5" name="Text Placeholder 4">
            <a:extLst>
              <a:ext uri="{FF2B5EF4-FFF2-40B4-BE49-F238E27FC236}">
                <a16:creationId xmlns:a16="http://schemas.microsoft.com/office/drawing/2014/main" id="{8BDE40AF-70B5-F341-BDA8-AD82FEFA824C}"/>
              </a:ext>
            </a:extLst>
          </p:cNvPr>
          <p:cNvSpPr>
            <a:spLocks noGrp="1"/>
          </p:cNvSpPr>
          <p:nvPr>
            <p:ph type="body" sz="quarter" idx="32"/>
          </p:nvPr>
        </p:nvSpPr>
        <p:spPr/>
        <p:txBody>
          <a:bodyPr/>
          <a:lstStyle/>
          <a:p>
            <a:r>
              <a:rPr lang="en-US" dirty="0"/>
              <a:t>Introduction</a:t>
            </a:r>
          </a:p>
          <a:p>
            <a:endParaRPr lang="en-US" dirty="0"/>
          </a:p>
          <a:p>
            <a:r>
              <a:rPr lang="en-US" dirty="0"/>
              <a:t>The new way to browse</a:t>
            </a:r>
          </a:p>
          <a:p>
            <a:r>
              <a:rPr lang="en-US" dirty="0"/>
              <a:t>The online shopping journey</a:t>
            </a:r>
          </a:p>
          <a:p>
            <a:r>
              <a:rPr lang="en-US" dirty="0"/>
              <a:t>The psychology of buying</a:t>
            </a:r>
          </a:p>
          <a:p>
            <a:r>
              <a:rPr lang="en-US" dirty="0"/>
              <a:t>Talking points</a:t>
            </a:r>
          </a:p>
          <a:p>
            <a:endParaRPr lang="en-GB" dirty="0"/>
          </a:p>
          <a:p>
            <a:r>
              <a:rPr lang="en-GB" dirty="0"/>
              <a:t>Want to know more?</a:t>
            </a:r>
          </a:p>
          <a:p>
            <a:r>
              <a:rPr lang="en-GB" dirty="0"/>
              <a:t>More from GWI</a:t>
            </a:r>
          </a:p>
          <a:p>
            <a:endParaRPr lang="en-US" dirty="0"/>
          </a:p>
          <a:p>
            <a:endParaRPr lang="en-US" dirty="0"/>
          </a:p>
        </p:txBody>
      </p:sp>
      <p:sp>
        <p:nvSpPr>
          <p:cNvPr id="23" name="Text Placeholder 13">
            <a:extLst>
              <a:ext uri="{FF2B5EF4-FFF2-40B4-BE49-F238E27FC236}">
                <a16:creationId xmlns:a16="http://schemas.microsoft.com/office/drawing/2014/main" id="{FC39583E-8C4C-874C-BA35-35EF40BDB7B2}"/>
              </a:ext>
            </a:extLst>
          </p:cNvPr>
          <p:cNvSpPr txBox="1">
            <a:spLocks/>
          </p:cNvSpPr>
          <p:nvPr/>
        </p:nvSpPr>
        <p:spPr>
          <a:xfrm>
            <a:off x="7172447"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Methodology</a:t>
            </a:r>
          </a:p>
        </p:txBody>
      </p:sp>
      <p:sp>
        <p:nvSpPr>
          <p:cNvPr id="6" name="Content Placeholder 4">
            <a:extLst>
              <a:ext uri="{FF2B5EF4-FFF2-40B4-BE49-F238E27FC236}">
                <a16:creationId xmlns:a16="http://schemas.microsoft.com/office/drawing/2014/main" id="{E549413A-DAB2-D440-805D-21AC900351E4}"/>
              </a:ext>
            </a:extLst>
          </p:cNvPr>
          <p:cNvSpPr txBox="1">
            <a:spLocks/>
          </p:cNvSpPr>
          <p:nvPr/>
        </p:nvSpPr>
        <p:spPr>
          <a:xfrm>
            <a:off x="7192290" y="1558925"/>
            <a:ext cx="3485234" cy="4103265"/>
          </a:xfrm>
          <a:prstGeom prst="rect">
            <a:avLst/>
          </a:prstGeom>
        </p:spPr>
        <p:txBody>
          <a:bodyPr tIns="46800" bIns="4680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50"/>
              </a:lnSpc>
            </a:pPr>
            <a:r>
              <a:rPr lang="en-US" sz="1100" dirty="0">
                <a:solidFill>
                  <a:srgbClr val="1D1C1D"/>
                </a:solidFill>
                <a:latin typeface="Poppins" panose="00000500000000000000" pitchFamily="2" charset="0"/>
                <a:cs typeface="Poppins" panose="00000500000000000000" pitchFamily="2" charset="0"/>
              </a:rPr>
              <a:t>All figures in this report come from GWI’s online research among internet users aged 16-64, so it’s fair to say they reflect the online populations of each market. </a:t>
            </a:r>
          </a:p>
          <a:p>
            <a:pPr>
              <a:lnSpc>
                <a:spcPts val="1450"/>
              </a:lnSpc>
            </a:pPr>
            <a:endParaRPr lang="en-US" sz="1100" dirty="0">
              <a:solidFill>
                <a:srgbClr val="1D1C1D"/>
              </a:solidFill>
              <a:latin typeface="Poppins" panose="00000500000000000000" pitchFamily="2" charset="0"/>
              <a:cs typeface="Poppins" panose="00000500000000000000" pitchFamily="2" charset="0"/>
            </a:endParaRPr>
          </a:p>
          <a:p>
            <a:pPr>
              <a:lnSpc>
                <a:spcPts val="1450"/>
              </a:lnSpc>
            </a:pPr>
            <a:r>
              <a:rPr lang="en-US" sz="1100" dirty="0">
                <a:solidFill>
                  <a:srgbClr val="1D1C1D"/>
                </a:solidFill>
                <a:latin typeface="Poppins" panose="00000500000000000000" pitchFamily="2" charset="0"/>
                <a:cs typeface="Poppins" panose="00000500000000000000" pitchFamily="2" charset="0"/>
              </a:rPr>
              <a:t>In some markets - mainly in Latin America, Middle East and Africa, and the Asia-Pacific region - low internet penetration means online populations tend to be younger, more affluent and better educated than the total population. </a:t>
            </a:r>
          </a:p>
          <a:p>
            <a:pPr>
              <a:lnSpc>
                <a:spcPts val="1450"/>
              </a:lnSpc>
            </a:pPr>
            <a:endParaRPr lang="en-US" sz="1100" dirty="0">
              <a:solidFill>
                <a:srgbClr val="1D1C1D"/>
              </a:solidFill>
              <a:latin typeface="Poppins" panose="00000500000000000000" pitchFamily="2" charset="0"/>
              <a:cs typeface="Poppins" panose="00000500000000000000" pitchFamily="2" charset="0"/>
            </a:endParaRPr>
          </a:p>
          <a:p>
            <a:pPr>
              <a:lnSpc>
                <a:spcPts val="1450"/>
              </a:lnSpc>
            </a:pPr>
            <a:r>
              <a:rPr lang="en-US" sz="1100" dirty="0">
                <a:latin typeface="Poppins" panose="00000500000000000000" pitchFamily="2" charset="0"/>
                <a:cs typeface="Poppins" panose="00000500000000000000" pitchFamily="2" charset="0"/>
              </a:rPr>
              <a:t>When reading this report, please note that</a:t>
            </a:r>
            <a:br>
              <a:rPr lang="en-US" sz="1100" dirty="0">
                <a:latin typeface="Poppins" panose="00000500000000000000" pitchFamily="2" charset="0"/>
                <a:cs typeface="Poppins" panose="00000500000000000000" pitchFamily="2" charset="0"/>
              </a:rPr>
            </a:br>
            <a:r>
              <a:rPr lang="en-US" sz="1100" dirty="0">
                <a:latin typeface="Poppins" panose="00000500000000000000" pitchFamily="2" charset="0"/>
                <a:cs typeface="Poppins" panose="00000500000000000000" pitchFamily="2" charset="0"/>
              </a:rPr>
              <a:t>we use a mixture of data from our ongoing quarterly global research, and insights from our Zeitgeist research, which is carried out in Australia, China, India, Japan, Singapore, Brazil, Canada, USA, France, Germany, Italy and the UK only.</a:t>
            </a:r>
          </a:p>
        </p:txBody>
      </p:sp>
    </p:spTree>
    <p:extLst>
      <p:ext uri="{BB962C8B-B14F-4D97-AF65-F5344CB8AC3E}">
        <p14:creationId xmlns:p14="http://schemas.microsoft.com/office/powerpoint/2010/main" val="855104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A636E-3DE7-F94B-AB4F-AC2360FBB61F}"/>
              </a:ext>
            </a:extLst>
          </p:cNvPr>
          <p:cNvSpPr>
            <a:spLocks noGrp="1"/>
          </p:cNvSpPr>
          <p:nvPr>
            <p:ph sz="quarter" idx="34"/>
          </p:nvPr>
        </p:nvSpPr>
        <p:spPr>
          <a:xfrm>
            <a:off x="860854" y="1922399"/>
            <a:ext cx="2330402" cy="4104000"/>
          </a:xfrm>
        </p:spPr>
        <p:txBody>
          <a:bodyPr/>
          <a:lstStyle/>
          <a:p>
            <a:r>
              <a:rPr lang="en-GB" b="1" dirty="0"/>
              <a:t>Methods of browsing and shopping are changing</a:t>
            </a:r>
          </a:p>
          <a:p>
            <a:r>
              <a:rPr lang="en-GB" dirty="0"/>
              <a:t>Younger generations are leading the way, turning from traditional methods like search engines, towards new territory like AI and social media to search online. To succeed, brands should prioritise ad budgets towards social platforms and ensure organic social media engagement. </a:t>
            </a:r>
            <a:endParaRPr lang="en-US" dirty="0"/>
          </a:p>
        </p:txBody>
      </p:sp>
      <p:sp>
        <p:nvSpPr>
          <p:cNvPr id="3" name="Content Placeholder 2">
            <a:extLst>
              <a:ext uri="{FF2B5EF4-FFF2-40B4-BE49-F238E27FC236}">
                <a16:creationId xmlns:a16="http://schemas.microsoft.com/office/drawing/2014/main" id="{0D0D4697-8082-8841-BD4A-2543DDC453AF}"/>
              </a:ext>
            </a:extLst>
          </p:cNvPr>
          <p:cNvSpPr>
            <a:spLocks noGrp="1"/>
          </p:cNvSpPr>
          <p:nvPr>
            <p:ph sz="quarter" idx="35"/>
          </p:nvPr>
        </p:nvSpPr>
        <p:spPr/>
        <p:txBody>
          <a:bodyPr/>
          <a:lstStyle/>
          <a:p>
            <a:r>
              <a:rPr lang="en-GB" b="1" dirty="0"/>
              <a:t>Delivery times are paramount</a:t>
            </a:r>
          </a:p>
          <a:p>
            <a:r>
              <a:rPr lang="en-GB" dirty="0"/>
              <a:t>Free delivery is the largest purchase driver globally and next-day delivery being the fastest growing in the US. Convenience is key for consumers and delivery is one way to win them over, brands should implement next-day delivery to keep up with their demands. </a:t>
            </a:r>
          </a:p>
        </p:txBody>
      </p:sp>
      <p:sp>
        <p:nvSpPr>
          <p:cNvPr id="4" name="Content Placeholder 3">
            <a:extLst>
              <a:ext uri="{FF2B5EF4-FFF2-40B4-BE49-F238E27FC236}">
                <a16:creationId xmlns:a16="http://schemas.microsoft.com/office/drawing/2014/main" id="{E8285706-C7D5-0042-BCB2-A280E17D5112}"/>
              </a:ext>
            </a:extLst>
          </p:cNvPr>
          <p:cNvSpPr>
            <a:spLocks noGrp="1"/>
          </p:cNvSpPr>
          <p:nvPr>
            <p:ph sz="quarter" idx="36"/>
          </p:nvPr>
        </p:nvSpPr>
        <p:spPr/>
        <p:txBody>
          <a:bodyPr/>
          <a:lstStyle/>
          <a:p>
            <a:r>
              <a:rPr lang="en-GB" b="1" dirty="0"/>
              <a:t>Loyalty points are a growing purchase driver</a:t>
            </a:r>
          </a:p>
          <a:p>
            <a:r>
              <a:rPr lang="en-GB" dirty="0"/>
              <a:t>While loyalty points are a more common purchase driver among older generations, their younger counterparts are valuing them now too. Brands should implement these to show how they can offer a sense of value consumers while the cost of living is still top of mind. </a:t>
            </a:r>
          </a:p>
        </p:txBody>
      </p:sp>
      <p:sp>
        <p:nvSpPr>
          <p:cNvPr id="5" name="Content Placeholder 4">
            <a:extLst>
              <a:ext uri="{FF2B5EF4-FFF2-40B4-BE49-F238E27FC236}">
                <a16:creationId xmlns:a16="http://schemas.microsoft.com/office/drawing/2014/main" id="{BC3924C4-9BEA-D841-9C02-6C1E340860BA}"/>
              </a:ext>
            </a:extLst>
          </p:cNvPr>
          <p:cNvSpPr>
            <a:spLocks noGrp="1"/>
          </p:cNvSpPr>
          <p:nvPr>
            <p:ph sz="quarter" idx="37"/>
          </p:nvPr>
        </p:nvSpPr>
        <p:spPr/>
        <p:txBody>
          <a:bodyPr/>
          <a:lstStyle/>
          <a:p>
            <a:r>
              <a:rPr lang="en-GB" b="1" dirty="0"/>
              <a:t>Impulse purchases are popular among Gen Z</a:t>
            </a:r>
          </a:p>
          <a:p>
            <a:r>
              <a:rPr lang="en-GB" dirty="0"/>
              <a:t>Younger consumers are more likely to make impulse purchases, but regardless of this, 81% of global consumers say they make these purchases at least once a year. They most commonly do this to take advantage of sales. So, brands should keep this in mind when looking to attract younger consumers: hosting a sale and rewards systems may be the gateway. </a:t>
            </a:r>
          </a:p>
        </p:txBody>
      </p:sp>
    </p:spTree>
    <p:extLst>
      <p:ext uri="{BB962C8B-B14F-4D97-AF65-F5344CB8AC3E}">
        <p14:creationId xmlns:p14="http://schemas.microsoft.com/office/powerpoint/2010/main" val="315375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EA0E47EE-0547-93C4-D671-6796F9BA87FE}"/>
              </a:ext>
            </a:extLst>
          </p:cNvPr>
          <p:cNvPicPr>
            <a:picLocks noChangeAspect="1"/>
          </p:cNvPicPr>
          <p:nvPr/>
        </p:nvPicPr>
        <p:blipFill>
          <a:blip r:embed="rId2"/>
          <a:stretch>
            <a:fillRect/>
          </a:stretch>
        </p:blipFill>
        <p:spPr>
          <a:xfrm>
            <a:off x="959366" y="3104309"/>
            <a:ext cx="1464417" cy="1742657"/>
          </a:xfrm>
          <a:prstGeom prst="rect">
            <a:avLst/>
          </a:prstGeom>
        </p:spPr>
      </p:pic>
      <p:sp>
        <p:nvSpPr>
          <p:cNvPr id="16" name="Text Placeholder 10">
            <a:extLst>
              <a:ext uri="{FF2B5EF4-FFF2-40B4-BE49-F238E27FC236}">
                <a16:creationId xmlns:a16="http://schemas.microsoft.com/office/drawing/2014/main" id="{30C7A2A7-7779-4245-B4F0-2E1C4E87D97E}"/>
              </a:ext>
            </a:extLst>
          </p:cNvPr>
          <p:cNvSpPr txBox="1">
            <a:spLocks/>
          </p:cNvSpPr>
          <p:nvPr/>
        </p:nvSpPr>
        <p:spPr>
          <a:xfrm>
            <a:off x="2775320" y="3586803"/>
            <a:ext cx="3523306" cy="53442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solidFill>
                  <a:schemeClr val="bg1"/>
                </a:solidFill>
                <a:latin typeface="Poppins" pitchFamily="2" charset="77"/>
                <a:cs typeface="Poppins" pitchFamily="2" charset="77"/>
              </a:rPr>
              <a:t>Elise Robson</a:t>
            </a:r>
          </a:p>
        </p:txBody>
      </p:sp>
      <p:sp>
        <p:nvSpPr>
          <p:cNvPr id="17" name="Text Placeholder 11">
            <a:extLst>
              <a:ext uri="{FF2B5EF4-FFF2-40B4-BE49-F238E27FC236}">
                <a16:creationId xmlns:a16="http://schemas.microsoft.com/office/drawing/2014/main" id="{238365F6-904D-884E-93E4-684563EBA578}"/>
              </a:ext>
            </a:extLst>
          </p:cNvPr>
          <p:cNvSpPr txBox="1">
            <a:spLocks/>
          </p:cNvSpPr>
          <p:nvPr/>
        </p:nvSpPr>
        <p:spPr>
          <a:xfrm>
            <a:off x="2775319" y="4082379"/>
            <a:ext cx="3644986" cy="53442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5000"/>
              </a:lnSpc>
              <a:spcAft>
                <a:spcPts val="300"/>
              </a:spcAft>
            </a:pPr>
            <a:r>
              <a:rPr lang="en-US" sz="1100" b="1" dirty="0">
                <a:solidFill>
                  <a:schemeClr val="bg1"/>
                </a:solidFill>
                <a:latin typeface="Poppins" pitchFamily="2" charset="77"/>
                <a:cs typeface="Poppins" pitchFamily="2" charset="77"/>
              </a:rPr>
              <a:t>Trends Analyst</a:t>
            </a:r>
          </a:p>
          <a:p>
            <a:pPr>
              <a:lnSpc>
                <a:spcPct val="105000"/>
              </a:lnSpc>
              <a:spcAft>
                <a:spcPts val="300"/>
              </a:spcAft>
            </a:pPr>
            <a:r>
              <a:rPr lang="en-US" sz="1100" dirty="0" err="1">
                <a:solidFill>
                  <a:schemeClr val="bg1"/>
                </a:solidFill>
                <a:latin typeface="Poppins" pitchFamily="2" charset="77"/>
                <a:cs typeface="Poppins" pitchFamily="2" charset="77"/>
              </a:rPr>
              <a:t>erobson@gwi.com</a:t>
            </a:r>
            <a:endParaRPr lang="en-US" sz="1100" dirty="0">
              <a:solidFill>
                <a:schemeClr val="bg1"/>
              </a:solidFill>
              <a:latin typeface="Poppins" pitchFamily="2" charset="77"/>
              <a:cs typeface="Poppins" pitchFamily="2" charset="77"/>
            </a:endParaRPr>
          </a:p>
        </p:txBody>
      </p:sp>
      <p:sp>
        <p:nvSpPr>
          <p:cNvPr id="2" name="Text Placeholder 1">
            <a:extLst>
              <a:ext uri="{FF2B5EF4-FFF2-40B4-BE49-F238E27FC236}">
                <a16:creationId xmlns:a16="http://schemas.microsoft.com/office/drawing/2014/main" id="{E66D2F62-C5E3-5349-BE8B-72F7CB3E7ECF}"/>
              </a:ext>
            </a:extLst>
          </p:cNvPr>
          <p:cNvSpPr>
            <a:spLocks noGrp="1"/>
          </p:cNvSpPr>
          <p:nvPr>
            <p:ph type="body" sz="quarter" idx="42"/>
          </p:nvPr>
        </p:nvSpPr>
        <p:spPr>
          <a:prstGeom prst="rect">
            <a:avLst/>
          </a:prstGeom>
        </p:spPr>
        <p:txBody>
          <a:bodyPr/>
          <a:lstStyle/>
          <a:p>
            <a:r>
              <a:rPr lang="en-US" dirty="0"/>
              <a:t>Want to know more?</a:t>
            </a:r>
          </a:p>
        </p:txBody>
      </p:sp>
    </p:spTree>
    <p:extLst>
      <p:ext uri="{BB962C8B-B14F-4D97-AF65-F5344CB8AC3E}">
        <p14:creationId xmlns:p14="http://schemas.microsoft.com/office/powerpoint/2010/main" val="4266302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DE7E16-AFF3-0689-F43F-57F0ADD4A923}"/>
              </a:ext>
            </a:extLst>
          </p:cNvPr>
          <p:cNvSpPr txBox="1">
            <a:spLocks/>
          </p:cNvSpPr>
          <p:nvPr/>
        </p:nvSpPr>
        <p:spPr>
          <a:xfrm>
            <a:off x="1834058" y="2693834"/>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RPr/>
            </a:defPPr>
            <a:lvl1pPr eaLnBrk="1" hangingPunct="1">
              <a:defRPr sz="1200" spc="0" baseline="0">
                <a:solidFill>
                  <a:schemeClr val="bg1"/>
                </a:solidFill>
                <a:latin typeface="Poppins Medium" pitchFamily="2" charset="77"/>
                <a:cs typeface="Poppins Medium" pitchFamily="2" charset="77"/>
              </a:defRPr>
            </a:lvl1pPr>
            <a:lvl2pPr eaLnBrk="1" hangingPunct="1">
              <a:defRPr b="1">
                <a:latin typeface="Faktum" panose="020B0003030202060203" pitchFamily="34" charset="0"/>
              </a:defRPr>
            </a:lvl2pPr>
            <a:lvl3pPr eaLnBrk="1" hangingPunct="1">
              <a:defRPr b="1">
                <a:latin typeface="Faktum" panose="020B0003030202060203" pitchFamily="34" charset="0"/>
              </a:defRPr>
            </a:lvl3pPr>
            <a:lvl4pPr eaLnBrk="1" hangingPunct="1">
              <a:defRPr b="1">
                <a:latin typeface="Faktum" panose="020B0003030202060203" pitchFamily="34" charset="0"/>
              </a:defRPr>
            </a:lvl4pPr>
            <a:lvl5pPr eaLnBrk="1" hangingPunct="1">
              <a:defRPr b="1">
                <a:latin typeface="Faktum" panose="020B0003030202060203" pitchFamily="34" charset="0"/>
              </a:defRPr>
            </a:lvl5pPr>
            <a:lvl6pPr eaLnBrk="1" hangingPunct="1"/>
            <a:lvl7pPr eaLnBrk="1" hangingPunct="1"/>
            <a:lvl8pPr eaLnBrk="1" hangingPunct="1"/>
            <a:lvl9pPr eaLnBrk="1" hangingPunct="1"/>
          </a:lstStyle>
          <a:p>
            <a:pPr lvl="0"/>
            <a:r>
              <a:rPr lang="en-GB" dirty="0"/>
              <a:t>Social media: behind the screens</a:t>
            </a:r>
          </a:p>
        </p:txBody>
      </p:sp>
      <p:pic>
        <p:nvPicPr>
          <p:cNvPr id="7" name="Picture 6" descr="A picture containing text&#10;&#10;Description automatically generated">
            <a:hlinkClick r:id="rId2"/>
            <a:extLst>
              <a:ext uri="{FF2B5EF4-FFF2-40B4-BE49-F238E27FC236}">
                <a16:creationId xmlns:a16="http://schemas.microsoft.com/office/drawing/2014/main" id="{F383554D-6374-6CA3-4E6D-4852F84C9352}"/>
              </a:ext>
            </a:extLst>
          </p:cNvPr>
          <p:cNvPicPr>
            <a:picLocks noChangeAspect="1"/>
          </p:cNvPicPr>
          <p:nvPr/>
        </p:nvPicPr>
        <p:blipFill>
          <a:blip r:embed="rId3"/>
          <a:stretch>
            <a:fillRect/>
          </a:stretch>
        </p:blipFill>
        <p:spPr>
          <a:xfrm>
            <a:off x="850210" y="2789871"/>
            <a:ext cx="814968" cy="239257"/>
          </a:xfrm>
          <a:prstGeom prst="rect">
            <a:avLst/>
          </a:prstGeom>
        </p:spPr>
      </p:pic>
      <p:sp>
        <p:nvSpPr>
          <p:cNvPr id="8" name="Text Placeholder 1">
            <a:extLst>
              <a:ext uri="{FF2B5EF4-FFF2-40B4-BE49-F238E27FC236}">
                <a16:creationId xmlns:a16="http://schemas.microsoft.com/office/drawing/2014/main" id="{5559C36A-1A90-87CE-F40D-CB6543308119}"/>
              </a:ext>
            </a:extLst>
          </p:cNvPr>
          <p:cNvSpPr txBox="1">
            <a:spLocks/>
          </p:cNvSpPr>
          <p:nvPr/>
        </p:nvSpPr>
        <p:spPr>
          <a:xfrm>
            <a:off x="1834058" y="3434936"/>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itchFamily="2" charset="77"/>
                <a:cs typeface="Poppins Medium" pitchFamily="2" charset="77"/>
              </a:rPr>
              <a:t>Social media: behind the screens (US)</a:t>
            </a:r>
          </a:p>
        </p:txBody>
      </p:sp>
      <p:pic>
        <p:nvPicPr>
          <p:cNvPr id="9" name="Picture 8" descr="A picture containing text&#10;&#10;Description automatically generated">
            <a:hlinkClick r:id="rId4"/>
            <a:extLst>
              <a:ext uri="{FF2B5EF4-FFF2-40B4-BE49-F238E27FC236}">
                <a16:creationId xmlns:a16="http://schemas.microsoft.com/office/drawing/2014/main" id="{9E5822EA-1DB5-DE7E-DC1B-FD97C2EF7F3B}"/>
              </a:ext>
            </a:extLst>
          </p:cNvPr>
          <p:cNvPicPr>
            <a:picLocks noChangeAspect="1"/>
          </p:cNvPicPr>
          <p:nvPr/>
        </p:nvPicPr>
        <p:blipFill>
          <a:blip r:embed="rId3"/>
          <a:stretch>
            <a:fillRect/>
          </a:stretch>
        </p:blipFill>
        <p:spPr>
          <a:xfrm>
            <a:off x="850210" y="3530973"/>
            <a:ext cx="814968" cy="239257"/>
          </a:xfrm>
          <a:prstGeom prst="rect">
            <a:avLst/>
          </a:prstGeom>
        </p:spPr>
      </p:pic>
      <p:sp>
        <p:nvSpPr>
          <p:cNvPr id="10" name="Text Placeholder 1">
            <a:extLst>
              <a:ext uri="{FF2B5EF4-FFF2-40B4-BE49-F238E27FC236}">
                <a16:creationId xmlns:a16="http://schemas.microsoft.com/office/drawing/2014/main" id="{2DBA1820-825C-3FCD-12E9-AAEA3D32D9E4}"/>
              </a:ext>
            </a:extLst>
          </p:cNvPr>
          <p:cNvSpPr txBox="1">
            <a:spLocks/>
          </p:cNvSpPr>
          <p:nvPr/>
        </p:nvSpPr>
        <p:spPr>
          <a:xfrm>
            <a:off x="1834058" y="4176038"/>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itchFamily="2" charset="77"/>
                <a:cs typeface="Poppins Medium" pitchFamily="2" charset="77"/>
              </a:rPr>
              <a:t>Gen Z</a:t>
            </a:r>
          </a:p>
        </p:txBody>
      </p:sp>
      <p:pic>
        <p:nvPicPr>
          <p:cNvPr id="11" name="Picture 10" descr="A picture containing text&#10;&#10;Description automatically generated">
            <a:hlinkClick r:id="rId5"/>
            <a:extLst>
              <a:ext uri="{FF2B5EF4-FFF2-40B4-BE49-F238E27FC236}">
                <a16:creationId xmlns:a16="http://schemas.microsoft.com/office/drawing/2014/main" id="{EF494FE9-9308-179C-1967-326DE59DF56E}"/>
              </a:ext>
            </a:extLst>
          </p:cNvPr>
          <p:cNvPicPr>
            <a:picLocks noChangeAspect="1"/>
          </p:cNvPicPr>
          <p:nvPr/>
        </p:nvPicPr>
        <p:blipFill>
          <a:blip r:embed="rId3"/>
          <a:stretch>
            <a:fillRect/>
          </a:stretch>
        </p:blipFill>
        <p:spPr>
          <a:xfrm>
            <a:off x="850210" y="4272075"/>
            <a:ext cx="814968" cy="239257"/>
          </a:xfrm>
          <a:prstGeom prst="rect">
            <a:avLst/>
          </a:prstGeom>
        </p:spPr>
      </p:pic>
      <p:sp>
        <p:nvSpPr>
          <p:cNvPr id="12" name="Text Placeholder 1">
            <a:extLst>
              <a:ext uri="{FF2B5EF4-FFF2-40B4-BE49-F238E27FC236}">
                <a16:creationId xmlns:a16="http://schemas.microsoft.com/office/drawing/2014/main" id="{D4FF5985-7628-D721-0AF9-C61DBA1CE78C}"/>
              </a:ext>
            </a:extLst>
          </p:cNvPr>
          <p:cNvSpPr txBox="1">
            <a:spLocks/>
          </p:cNvSpPr>
          <p:nvPr/>
        </p:nvSpPr>
        <p:spPr>
          <a:xfrm>
            <a:off x="1834058" y="4917139"/>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itchFamily="2" charset="77"/>
                <a:cs typeface="Poppins Medium" pitchFamily="2" charset="77"/>
              </a:rPr>
              <a:t>Millennials </a:t>
            </a:r>
          </a:p>
        </p:txBody>
      </p:sp>
      <p:pic>
        <p:nvPicPr>
          <p:cNvPr id="13" name="Picture 12" descr="A picture containing text&#10;&#10;Description automatically generated">
            <a:hlinkClick r:id="rId6"/>
            <a:extLst>
              <a:ext uri="{FF2B5EF4-FFF2-40B4-BE49-F238E27FC236}">
                <a16:creationId xmlns:a16="http://schemas.microsoft.com/office/drawing/2014/main" id="{73399626-7014-1636-70E9-B328C1A28CA5}"/>
              </a:ext>
            </a:extLst>
          </p:cNvPr>
          <p:cNvPicPr>
            <a:picLocks noChangeAspect="1"/>
          </p:cNvPicPr>
          <p:nvPr/>
        </p:nvPicPr>
        <p:blipFill>
          <a:blip r:embed="rId3"/>
          <a:stretch>
            <a:fillRect/>
          </a:stretch>
        </p:blipFill>
        <p:spPr>
          <a:xfrm>
            <a:off x="850210" y="5013176"/>
            <a:ext cx="814968" cy="239257"/>
          </a:xfrm>
          <a:prstGeom prst="rect">
            <a:avLst/>
          </a:prstGeom>
        </p:spPr>
      </p:pic>
      <p:sp>
        <p:nvSpPr>
          <p:cNvPr id="2" name="Text Placeholder 1">
            <a:extLst>
              <a:ext uri="{FF2B5EF4-FFF2-40B4-BE49-F238E27FC236}">
                <a16:creationId xmlns:a16="http://schemas.microsoft.com/office/drawing/2014/main" id="{66083212-018D-BAB2-4530-D37D26AB0C3A}"/>
              </a:ext>
            </a:extLst>
          </p:cNvPr>
          <p:cNvSpPr>
            <a:spLocks noGrp="1"/>
          </p:cNvSpPr>
          <p:nvPr>
            <p:ph type="body" sz="quarter" idx="43"/>
          </p:nvPr>
        </p:nvSpPr>
        <p:spPr/>
        <p:txBody>
          <a:bodyPr/>
          <a:lstStyle/>
          <a:p>
            <a:pPr>
              <a:lnSpc>
                <a:spcPct val="100000"/>
              </a:lnSpc>
            </a:pPr>
            <a:r>
              <a:rPr lang="en-US" dirty="0"/>
              <a:t>Explore more content</a:t>
            </a:r>
          </a:p>
          <a:p>
            <a:pPr>
              <a:lnSpc>
                <a:spcPct val="100000"/>
              </a:lnSpc>
            </a:pPr>
            <a:r>
              <a:rPr lang="en-US" dirty="0"/>
              <a:t>on our platform</a:t>
            </a:r>
          </a:p>
        </p:txBody>
      </p:sp>
    </p:spTree>
    <p:extLst>
      <p:ext uri="{BB962C8B-B14F-4D97-AF65-F5344CB8AC3E}">
        <p14:creationId xmlns:p14="http://schemas.microsoft.com/office/powerpoint/2010/main" val="2111769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6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F253427-5D0C-CC4B-A2C1-3AAEE732886C}"/>
              </a:ext>
            </a:extLst>
          </p:cNvPr>
          <p:cNvCxnSpPr>
            <a:cxnSpLocks/>
          </p:cNvCxnSpPr>
          <p:nvPr/>
        </p:nvCxnSpPr>
        <p:spPr>
          <a:xfrm>
            <a:off x="3703593"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14">
            <a:extLst>
              <a:ext uri="{FF2B5EF4-FFF2-40B4-BE49-F238E27FC236}">
                <a16:creationId xmlns:a16="http://schemas.microsoft.com/office/drawing/2014/main" id="{065F218E-8ADC-A140-A030-A3942482549C}"/>
              </a:ext>
            </a:extLst>
          </p:cNvPr>
          <p:cNvSpPr txBox="1">
            <a:spLocks/>
          </p:cNvSpPr>
          <p:nvPr/>
        </p:nvSpPr>
        <p:spPr>
          <a:xfrm>
            <a:off x="860853" y="1565188"/>
            <a:ext cx="2607901" cy="39932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00"/>
              </a:lnSpc>
              <a:spcAft>
                <a:spcPts val="1000"/>
              </a:spcAft>
            </a:pPr>
            <a:r>
              <a:rPr lang="en-US" sz="1000" dirty="0">
                <a:latin typeface="Poppins" pitchFamily="2" charset="77"/>
                <a:cs typeface="Poppins" pitchFamily="2" charset="77"/>
              </a:rPr>
              <a:t>The way people are shopping online is changing. From brand discovery</a:t>
            </a:r>
            <a:br>
              <a:rPr lang="en-US" sz="1000" dirty="0">
                <a:latin typeface="Poppins" pitchFamily="2" charset="77"/>
                <a:cs typeface="Poppins" pitchFamily="2" charset="77"/>
              </a:rPr>
            </a:br>
            <a:r>
              <a:rPr lang="en-US" sz="1000" dirty="0">
                <a:latin typeface="Poppins" pitchFamily="2" charset="77"/>
                <a:cs typeface="Poppins" pitchFamily="2" charset="77"/>
              </a:rPr>
              <a:t>to making purchases, different generations are doing so in a</a:t>
            </a:r>
            <a:br>
              <a:rPr lang="en-US" sz="1000" dirty="0">
                <a:latin typeface="Poppins" pitchFamily="2" charset="77"/>
                <a:cs typeface="Poppins" pitchFamily="2" charset="77"/>
              </a:rPr>
            </a:br>
            <a:r>
              <a:rPr lang="en-US" sz="1000" dirty="0">
                <a:latin typeface="Poppins" pitchFamily="2" charset="77"/>
                <a:cs typeface="Poppins" pitchFamily="2" charset="77"/>
              </a:rPr>
              <a:t>range of non-traditional methods.</a:t>
            </a:r>
          </a:p>
          <a:p>
            <a:pPr>
              <a:lnSpc>
                <a:spcPts val="1400"/>
              </a:lnSpc>
              <a:spcAft>
                <a:spcPts val="1000"/>
              </a:spcAft>
            </a:pPr>
            <a:r>
              <a:rPr lang="en-US" sz="1000" dirty="0">
                <a:latin typeface="Poppins" pitchFamily="2" charset="77"/>
                <a:cs typeface="Poppins" pitchFamily="2" charset="77"/>
              </a:rPr>
              <a:t>Despite the ongoing global economic concerns, consumers continue to shop, utilizing new means like social commerce and AI to do this.</a:t>
            </a:r>
          </a:p>
          <a:p>
            <a:pPr>
              <a:lnSpc>
                <a:spcPts val="1400"/>
              </a:lnSpc>
              <a:spcAft>
                <a:spcPts val="1000"/>
              </a:spcAft>
            </a:pPr>
            <a:r>
              <a:rPr lang="en-US" sz="1000" dirty="0">
                <a:latin typeface="Poppins" pitchFamily="2" charset="77"/>
                <a:cs typeface="Poppins" pitchFamily="2" charset="77"/>
              </a:rPr>
              <a:t>In this deck, we take a closer look</a:t>
            </a:r>
            <a:br>
              <a:rPr lang="en-US" sz="1000" dirty="0">
                <a:latin typeface="Poppins" pitchFamily="2" charset="77"/>
                <a:cs typeface="Poppins" pitchFamily="2" charset="77"/>
              </a:rPr>
            </a:br>
            <a:r>
              <a:rPr lang="en-US" sz="1000" dirty="0">
                <a:latin typeface="Poppins" pitchFamily="2" charset="77"/>
                <a:cs typeface="Poppins" pitchFamily="2" charset="77"/>
              </a:rPr>
              <a:t>at global trends, generational differences, and shine a spotlight</a:t>
            </a:r>
            <a:br>
              <a:rPr lang="en-US" sz="1000" dirty="0">
                <a:latin typeface="Poppins" pitchFamily="2" charset="77"/>
                <a:cs typeface="Poppins" pitchFamily="2" charset="77"/>
              </a:rPr>
            </a:br>
            <a:r>
              <a:rPr lang="en-US" sz="1000" dirty="0">
                <a:latin typeface="Poppins" pitchFamily="2" charset="77"/>
                <a:cs typeface="Poppins" pitchFamily="2" charset="77"/>
              </a:rPr>
              <a:t>on US consumers. </a:t>
            </a:r>
          </a:p>
        </p:txBody>
      </p:sp>
      <p:sp>
        <p:nvSpPr>
          <p:cNvPr id="13" name="TextBox 12">
            <a:extLst>
              <a:ext uri="{FF2B5EF4-FFF2-40B4-BE49-F238E27FC236}">
                <a16:creationId xmlns:a16="http://schemas.microsoft.com/office/drawing/2014/main" id="{B2A79522-EC75-3E46-B818-1E1B28C8AC15}"/>
              </a:ext>
            </a:extLst>
          </p:cNvPr>
          <p:cNvSpPr txBox="1"/>
          <p:nvPr/>
        </p:nvSpPr>
        <p:spPr>
          <a:xfrm>
            <a:off x="8514432" y="2265861"/>
            <a:ext cx="1998847" cy="793166"/>
          </a:xfrm>
          <a:prstGeom prst="rect">
            <a:avLst/>
          </a:prstGeom>
          <a:noFill/>
        </p:spPr>
        <p:txBody>
          <a:bodyPr wrap="square" rtlCol="0">
            <a:spAutoFit/>
          </a:bodyPr>
          <a:lstStyle/>
          <a:p>
            <a:pPr>
              <a:lnSpc>
                <a:spcPts val="1100"/>
              </a:lnSpc>
              <a:spcAft>
                <a:spcPts val="600"/>
              </a:spcAft>
            </a:pPr>
            <a:r>
              <a:rPr lang="en-US" sz="800" dirty="0">
                <a:solidFill>
                  <a:schemeClr val="bg1"/>
                </a:solidFill>
                <a:latin typeface="Poppins" pitchFamily="2" charset="77"/>
                <a:cs typeface="Poppins" pitchFamily="2" charset="77"/>
              </a:rPr>
              <a:t>Please note you’ll only be able to click on the links in Slide Show mode. If you’re viewing this file in Edit mode, please right-click on the icon and select “Open Hyperlink”. </a:t>
            </a:r>
          </a:p>
        </p:txBody>
      </p:sp>
    </p:spTree>
    <p:extLst>
      <p:ext uri="{BB962C8B-B14F-4D97-AF65-F5344CB8AC3E}">
        <p14:creationId xmlns:p14="http://schemas.microsoft.com/office/powerpoint/2010/main" val="121622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217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E5A00-A43D-8345-B4F1-1B14905FD431}"/>
              </a:ext>
            </a:extLst>
          </p:cNvPr>
          <p:cNvSpPr>
            <a:spLocks noGrp="1"/>
          </p:cNvSpPr>
          <p:nvPr>
            <p:ph type="body" sz="quarter" idx="13"/>
          </p:nvPr>
        </p:nvSpPr>
        <p:spPr>
          <a:xfrm>
            <a:off x="850210" y="1616214"/>
            <a:ext cx="10502003" cy="1569660"/>
          </a:xfrm>
        </p:spPr>
        <p:txBody>
          <a:bodyPr/>
          <a:lstStyle/>
          <a:p>
            <a:r>
              <a:rPr lang="en-US" dirty="0"/>
              <a:t>The new way</a:t>
            </a:r>
            <a:br>
              <a:rPr lang="en-US" dirty="0"/>
            </a:br>
            <a:r>
              <a:rPr lang="en-US" dirty="0"/>
              <a:t>to browse</a:t>
            </a:r>
          </a:p>
        </p:txBody>
      </p:sp>
    </p:spTree>
    <p:extLst>
      <p:ext uri="{BB962C8B-B14F-4D97-AF65-F5344CB8AC3E}">
        <p14:creationId xmlns:p14="http://schemas.microsoft.com/office/powerpoint/2010/main" val="241525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82E4BFF7-9D6C-4A07-8D34-7E93D04A02E4}"/>
              </a:ext>
            </a:extLst>
          </p:cNvPr>
          <p:cNvGraphicFramePr>
            <a:graphicFrameLocks noGrp="1"/>
          </p:cNvGraphicFramePr>
          <p:nvPr>
            <p:ph sz="quarter" idx="24"/>
            <p:extLst>
              <p:ext uri="{D42A27DB-BD31-4B8C-83A1-F6EECF244321}">
                <p14:modId xmlns:p14="http://schemas.microsoft.com/office/powerpoint/2010/main" val="2199543976"/>
              </p:ext>
            </p:extLst>
          </p:nvPr>
        </p:nvGraphicFramePr>
        <p:xfrm>
          <a:off x="839787" y="2044538"/>
          <a:ext cx="2861775" cy="41036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D3E18CD5-3CB1-45E2-9A59-4DDDAE86071E}"/>
              </a:ext>
            </a:extLst>
          </p:cNvPr>
          <p:cNvSpPr>
            <a:spLocks noGrp="1"/>
          </p:cNvSpPr>
          <p:nvPr>
            <p:ph type="body" sz="quarter" idx="26"/>
          </p:nvPr>
        </p:nvSpPr>
        <p:spPr>
          <a:xfrm>
            <a:off x="860854" y="1454400"/>
            <a:ext cx="3473235" cy="410497"/>
          </a:xfrm>
        </p:spPr>
        <p:txBody>
          <a:bodyPr/>
          <a:lstStyle/>
          <a:p>
            <a:r>
              <a:rPr lang="en-US" b="1" dirty="0"/>
              <a:t>E-commerce is popular with younger consumers</a:t>
            </a:r>
          </a:p>
          <a:p>
            <a:r>
              <a:rPr lang="en-US" sz="900" b="0" i="0" dirty="0">
                <a:solidFill>
                  <a:schemeClr val="bg2"/>
                </a:solidFill>
                <a:effectLst/>
                <a:latin typeface="Poppins" panose="00000500000000000000" pitchFamily="2" charset="0"/>
                <a:cs typeface="Poppins" panose="00000500000000000000" pitchFamily="2" charset="0"/>
              </a:rPr>
              <a:t>% </a:t>
            </a:r>
            <a:r>
              <a:rPr lang="en-US" sz="900" dirty="0">
                <a:solidFill>
                  <a:schemeClr val="bg2"/>
                </a:solidFill>
                <a:latin typeface="Poppins" panose="00000500000000000000" pitchFamily="2" charset="0"/>
                <a:cs typeface="Poppins" panose="00000500000000000000" pitchFamily="2" charset="0"/>
              </a:rPr>
              <a:t>in each generation who say they prefer to shop online</a:t>
            </a:r>
          </a:p>
        </p:txBody>
      </p:sp>
      <p:sp>
        <p:nvSpPr>
          <p:cNvPr id="9" name="Text Placeholder 8">
            <a:extLst>
              <a:ext uri="{FF2B5EF4-FFF2-40B4-BE49-F238E27FC236}">
                <a16:creationId xmlns:a16="http://schemas.microsoft.com/office/drawing/2014/main" id="{C96A304D-6629-4239-BFF3-BA9FA85E59C7}"/>
              </a:ext>
            </a:extLst>
          </p:cNvPr>
          <p:cNvSpPr>
            <a:spLocks noGrp="1"/>
          </p:cNvSpPr>
          <p:nvPr>
            <p:ph type="body" sz="quarter" idx="42"/>
          </p:nvPr>
        </p:nvSpPr>
        <p:spPr/>
        <p:txBody>
          <a:bodyPr>
            <a:normAutofit/>
          </a:bodyPr>
          <a:lstStyle/>
          <a:p>
            <a:r>
              <a:rPr lang="en-US" dirty="0"/>
              <a:t>A generational divide</a:t>
            </a:r>
            <a:endParaRPr lang="en-GB" dirty="0"/>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Core Q2 2023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237,677 internet users aged 16-64</a:t>
            </a:r>
            <a:endParaRPr lang="en-GB" dirty="0">
              <a:latin typeface="Poppins" panose="00000500000000000000" pitchFamily="2" charset="0"/>
              <a:cs typeface="Poppins" panose="00000500000000000000" pitchFamily="2" charset="0"/>
            </a:endParaRPr>
          </a:p>
        </p:txBody>
      </p:sp>
      <p:pic>
        <p:nvPicPr>
          <p:cNvPr id="11" name="Picture 10" descr="Icon&#10;&#10;Description automatically generated with medium confidence">
            <a:hlinkClick r:id="rId3"/>
            <a:extLst>
              <a:ext uri="{FF2B5EF4-FFF2-40B4-BE49-F238E27FC236}">
                <a16:creationId xmlns:a16="http://schemas.microsoft.com/office/drawing/2014/main" id="{B430F2E2-0A10-42FC-8712-F4EDD50ED64D}"/>
              </a:ext>
            </a:extLst>
          </p:cNvPr>
          <p:cNvPicPr>
            <a:picLocks noChangeAspect="1"/>
          </p:cNvPicPr>
          <p:nvPr/>
        </p:nvPicPr>
        <p:blipFill>
          <a:blip r:embed="rId4"/>
          <a:stretch>
            <a:fillRect/>
          </a:stretch>
        </p:blipFill>
        <p:spPr>
          <a:xfrm>
            <a:off x="4423593" y="1518179"/>
            <a:ext cx="144000" cy="144000"/>
          </a:xfrm>
          <a:prstGeom prst="rect">
            <a:avLst/>
          </a:prstGeom>
        </p:spPr>
      </p:pic>
      <p:graphicFrame>
        <p:nvGraphicFramePr>
          <p:cNvPr id="4" name="Content Placeholder 5">
            <a:extLst>
              <a:ext uri="{FF2B5EF4-FFF2-40B4-BE49-F238E27FC236}">
                <a16:creationId xmlns:a16="http://schemas.microsoft.com/office/drawing/2014/main" id="{A2FC7438-017B-14DA-D583-3CB3252FFB72}"/>
              </a:ext>
            </a:extLst>
          </p:cNvPr>
          <p:cNvGraphicFramePr>
            <a:graphicFrameLocks/>
          </p:cNvGraphicFramePr>
          <p:nvPr>
            <p:extLst>
              <p:ext uri="{D42A27DB-BD31-4B8C-83A1-F6EECF244321}">
                <p14:modId xmlns:p14="http://schemas.microsoft.com/office/powerpoint/2010/main" val="2359665567"/>
              </p:ext>
            </p:extLst>
          </p:nvPr>
        </p:nvGraphicFramePr>
        <p:xfrm>
          <a:off x="4655157" y="2034025"/>
          <a:ext cx="6603541" cy="4103687"/>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6">
            <a:extLst>
              <a:ext uri="{FF2B5EF4-FFF2-40B4-BE49-F238E27FC236}">
                <a16:creationId xmlns:a16="http://schemas.microsoft.com/office/drawing/2014/main" id="{3E877BE3-9C03-BDC8-56CD-5F9EAE9EECBE}"/>
              </a:ext>
            </a:extLst>
          </p:cNvPr>
          <p:cNvSpPr txBox="1">
            <a:spLocks/>
          </p:cNvSpPr>
          <p:nvPr/>
        </p:nvSpPr>
        <p:spPr>
          <a:xfrm>
            <a:off x="4855489" y="1454400"/>
            <a:ext cx="5264457" cy="410497"/>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rgbClr val="000000"/>
              </a:buClr>
              <a:buFont typeface="Arial"/>
              <a:defRPr lang="en-GB" sz="10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b="1" dirty="0"/>
              <a:t>Gen Z like to find inspiration, baby boomers prefer to research </a:t>
            </a:r>
          </a:p>
          <a:p>
            <a:r>
              <a:rPr lang="en-US" sz="900" dirty="0">
                <a:solidFill>
                  <a:schemeClr val="bg2"/>
                </a:solidFill>
                <a:latin typeface="Poppins" panose="00000500000000000000" pitchFamily="2" charset="0"/>
                <a:cs typeface="Poppins" panose="00000500000000000000" pitchFamily="2" charset="0"/>
              </a:rPr>
              <a:t>% in each generation who say the following are important reasons for using the internet</a:t>
            </a:r>
          </a:p>
        </p:txBody>
      </p:sp>
      <p:pic>
        <p:nvPicPr>
          <p:cNvPr id="13" name="Picture 12" descr="Icon&#10;&#10;Description automatically generated with medium confidence">
            <a:hlinkClick r:id="rId6"/>
            <a:extLst>
              <a:ext uri="{FF2B5EF4-FFF2-40B4-BE49-F238E27FC236}">
                <a16:creationId xmlns:a16="http://schemas.microsoft.com/office/drawing/2014/main" id="{80A977EB-B774-3010-167D-5F11C7FAFFBE}"/>
              </a:ext>
            </a:extLst>
          </p:cNvPr>
          <p:cNvPicPr>
            <a:picLocks noChangeAspect="1"/>
          </p:cNvPicPr>
          <p:nvPr/>
        </p:nvPicPr>
        <p:blipFill>
          <a:blip r:embed="rId4"/>
          <a:stretch>
            <a:fillRect/>
          </a:stretch>
        </p:blipFill>
        <p:spPr>
          <a:xfrm>
            <a:off x="11095499" y="1518179"/>
            <a:ext cx="144000" cy="144000"/>
          </a:xfrm>
          <a:prstGeom prst="rect">
            <a:avLst/>
          </a:prstGeom>
        </p:spPr>
      </p:pic>
      <p:cxnSp>
        <p:nvCxnSpPr>
          <p:cNvPr id="2" name="Straight Connector 1">
            <a:extLst>
              <a:ext uri="{FF2B5EF4-FFF2-40B4-BE49-F238E27FC236}">
                <a16:creationId xmlns:a16="http://schemas.microsoft.com/office/drawing/2014/main" id="{9FE46C4C-45F7-1DEF-65F5-E3DE83C7057B}"/>
              </a:ext>
            </a:extLst>
          </p:cNvPr>
          <p:cNvCxnSpPr>
            <a:cxnSpLocks/>
          </p:cNvCxnSpPr>
          <p:nvPr/>
        </p:nvCxnSpPr>
        <p:spPr>
          <a:xfrm>
            <a:off x="4728309"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3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B06E0CEF-8625-A58C-E582-66639D41F799}"/>
              </a:ext>
            </a:extLst>
          </p:cNvPr>
          <p:cNvGrpSpPr/>
          <p:nvPr/>
        </p:nvGrpSpPr>
        <p:grpSpPr>
          <a:xfrm>
            <a:off x="7357539" y="2639954"/>
            <a:ext cx="1328310" cy="3035808"/>
            <a:chOff x="7357539" y="2639954"/>
            <a:chExt cx="1328310" cy="3035808"/>
          </a:xfrm>
        </p:grpSpPr>
        <p:cxnSp>
          <p:nvCxnSpPr>
            <p:cNvPr id="37" name="Google Shape;375;p6">
              <a:extLst>
                <a:ext uri="{FF2B5EF4-FFF2-40B4-BE49-F238E27FC236}">
                  <a16:creationId xmlns:a16="http://schemas.microsoft.com/office/drawing/2014/main" id="{5D8F3D4E-D13C-2C4C-EAAC-3F6B4401FFFC}"/>
                </a:ext>
              </a:extLst>
            </p:cNvPr>
            <p:cNvCxnSpPr>
              <a:cxnSpLocks/>
              <a:stCxn id="23" idx="6"/>
              <a:endCxn id="36" idx="2"/>
            </p:cNvCxnSpPr>
            <p:nvPr/>
          </p:nvCxnSpPr>
          <p:spPr>
            <a:xfrm>
              <a:off x="7357539" y="2639954"/>
              <a:ext cx="1148797" cy="0"/>
            </a:xfrm>
            <a:prstGeom prst="straightConnector1">
              <a:avLst/>
            </a:prstGeom>
            <a:noFill/>
            <a:ln w="12700" cap="rnd" cmpd="sng">
              <a:solidFill>
                <a:schemeClr val="bg1"/>
              </a:solidFill>
              <a:prstDash val="sysDot"/>
              <a:round/>
              <a:headEnd type="none" w="sm" len="sm"/>
              <a:tailEnd type="none" w="sm" len="sm"/>
            </a:ln>
          </p:spPr>
        </p:cxnSp>
        <p:cxnSp>
          <p:nvCxnSpPr>
            <p:cNvPr id="41" name="Google Shape;375;p6">
              <a:extLst>
                <a:ext uri="{FF2B5EF4-FFF2-40B4-BE49-F238E27FC236}">
                  <a16:creationId xmlns:a16="http://schemas.microsoft.com/office/drawing/2014/main" id="{5A5769C1-E41F-5E9C-5ABD-3D7586E7BBBC}"/>
                </a:ext>
              </a:extLst>
            </p:cNvPr>
            <p:cNvCxnSpPr>
              <a:cxnSpLocks/>
              <a:stCxn id="21" idx="6"/>
            </p:cNvCxnSpPr>
            <p:nvPr/>
          </p:nvCxnSpPr>
          <p:spPr>
            <a:xfrm flipV="1">
              <a:off x="7357539" y="2978282"/>
              <a:ext cx="1148797" cy="336434"/>
            </a:xfrm>
            <a:prstGeom prst="straightConnector1">
              <a:avLst/>
            </a:prstGeom>
            <a:noFill/>
            <a:ln w="12700" cap="rnd" cmpd="sng">
              <a:solidFill>
                <a:schemeClr val="bg1"/>
              </a:solidFill>
              <a:prstDash val="sysDot"/>
              <a:round/>
              <a:headEnd type="none" w="sm" len="sm"/>
              <a:tailEnd type="none" w="sm" len="sm"/>
            </a:ln>
          </p:spPr>
        </p:cxnSp>
        <p:cxnSp>
          <p:nvCxnSpPr>
            <p:cNvPr id="43" name="Google Shape;375;p6">
              <a:extLst>
                <a:ext uri="{FF2B5EF4-FFF2-40B4-BE49-F238E27FC236}">
                  <a16:creationId xmlns:a16="http://schemas.microsoft.com/office/drawing/2014/main" id="{E06943E5-8935-E305-778E-77D8D268BCCE}"/>
                </a:ext>
              </a:extLst>
            </p:cNvPr>
            <p:cNvCxnSpPr>
              <a:cxnSpLocks/>
              <a:endCxn id="33" idx="2"/>
            </p:cNvCxnSpPr>
            <p:nvPr/>
          </p:nvCxnSpPr>
          <p:spPr>
            <a:xfrm>
              <a:off x="7357539" y="2969138"/>
              <a:ext cx="1148797" cy="682959"/>
            </a:xfrm>
            <a:prstGeom prst="straightConnector1">
              <a:avLst/>
            </a:prstGeom>
            <a:noFill/>
            <a:ln w="12700" cap="rnd" cmpd="sng">
              <a:solidFill>
                <a:schemeClr val="bg1"/>
              </a:solidFill>
              <a:prstDash val="sysDot"/>
              <a:round/>
              <a:headEnd type="none" w="sm" len="sm"/>
              <a:tailEnd type="none" w="sm" len="sm"/>
            </a:ln>
          </p:spPr>
        </p:cxnSp>
        <p:cxnSp>
          <p:nvCxnSpPr>
            <p:cNvPr id="45" name="Google Shape;375;p6">
              <a:extLst>
                <a:ext uri="{FF2B5EF4-FFF2-40B4-BE49-F238E27FC236}">
                  <a16:creationId xmlns:a16="http://schemas.microsoft.com/office/drawing/2014/main" id="{9F8A462B-973E-8441-0620-077F258BB310}"/>
                </a:ext>
              </a:extLst>
            </p:cNvPr>
            <p:cNvCxnSpPr>
              <a:cxnSpLocks/>
              <a:endCxn id="34" idx="7"/>
            </p:cNvCxnSpPr>
            <p:nvPr/>
          </p:nvCxnSpPr>
          <p:spPr>
            <a:xfrm flipV="1">
              <a:off x="7357539" y="3240359"/>
              <a:ext cx="1328310" cy="405435"/>
            </a:xfrm>
            <a:prstGeom prst="straightConnector1">
              <a:avLst/>
            </a:prstGeom>
            <a:noFill/>
            <a:ln w="12700" cap="rnd" cmpd="sng">
              <a:solidFill>
                <a:schemeClr val="bg1"/>
              </a:solidFill>
              <a:prstDash val="sysDot"/>
              <a:round/>
              <a:headEnd type="none" w="sm" len="sm"/>
              <a:tailEnd type="none" w="sm" len="sm"/>
            </a:ln>
          </p:spPr>
        </p:cxnSp>
        <p:cxnSp>
          <p:nvCxnSpPr>
            <p:cNvPr id="47" name="Google Shape;375;p6">
              <a:extLst>
                <a:ext uri="{FF2B5EF4-FFF2-40B4-BE49-F238E27FC236}">
                  <a16:creationId xmlns:a16="http://schemas.microsoft.com/office/drawing/2014/main" id="{960F78A3-E518-1C01-CFA5-C08A275F2745}"/>
                </a:ext>
              </a:extLst>
            </p:cNvPr>
            <p:cNvCxnSpPr>
              <a:cxnSpLocks/>
            </p:cNvCxnSpPr>
            <p:nvPr/>
          </p:nvCxnSpPr>
          <p:spPr>
            <a:xfrm>
              <a:off x="7357539" y="3984122"/>
              <a:ext cx="1148797" cy="0"/>
            </a:xfrm>
            <a:prstGeom prst="straightConnector1">
              <a:avLst/>
            </a:prstGeom>
            <a:noFill/>
            <a:ln w="12700" cap="rnd" cmpd="sng">
              <a:solidFill>
                <a:schemeClr val="bg1"/>
              </a:solidFill>
              <a:prstDash val="sysDot"/>
              <a:round/>
              <a:headEnd type="none" w="sm" len="sm"/>
              <a:tailEnd type="none" w="sm" len="sm"/>
            </a:ln>
          </p:spPr>
        </p:cxnSp>
        <p:cxnSp>
          <p:nvCxnSpPr>
            <p:cNvPr id="48" name="Google Shape;375;p6">
              <a:extLst>
                <a:ext uri="{FF2B5EF4-FFF2-40B4-BE49-F238E27FC236}">
                  <a16:creationId xmlns:a16="http://schemas.microsoft.com/office/drawing/2014/main" id="{4EC63889-F4F4-380C-FF73-452917E8C7E9}"/>
                </a:ext>
              </a:extLst>
            </p:cNvPr>
            <p:cNvCxnSpPr>
              <a:cxnSpLocks/>
              <a:endCxn id="29" idx="2"/>
            </p:cNvCxnSpPr>
            <p:nvPr/>
          </p:nvCxnSpPr>
          <p:spPr>
            <a:xfrm>
              <a:off x="7357539" y="4313306"/>
              <a:ext cx="1148797" cy="688315"/>
            </a:xfrm>
            <a:prstGeom prst="straightConnector1">
              <a:avLst/>
            </a:prstGeom>
            <a:noFill/>
            <a:ln w="12700" cap="rnd" cmpd="sng">
              <a:solidFill>
                <a:schemeClr val="bg1"/>
              </a:solidFill>
              <a:prstDash val="sysDot"/>
              <a:round/>
              <a:headEnd type="none" w="sm" len="sm"/>
              <a:tailEnd type="none" w="sm" len="sm"/>
            </a:ln>
          </p:spPr>
        </p:cxnSp>
        <p:cxnSp>
          <p:nvCxnSpPr>
            <p:cNvPr id="50" name="Google Shape;375;p6">
              <a:extLst>
                <a:ext uri="{FF2B5EF4-FFF2-40B4-BE49-F238E27FC236}">
                  <a16:creationId xmlns:a16="http://schemas.microsoft.com/office/drawing/2014/main" id="{C9C70CC8-A624-629E-E9E9-0BE69310114F}"/>
                </a:ext>
              </a:extLst>
            </p:cNvPr>
            <p:cNvCxnSpPr>
              <a:cxnSpLocks/>
            </p:cNvCxnSpPr>
            <p:nvPr/>
          </p:nvCxnSpPr>
          <p:spPr>
            <a:xfrm>
              <a:off x="7357539" y="4660778"/>
              <a:ext cx="1148797" cy="0"/>
            </a:xfrm>
            <a:prstGeom prst="straightConnector1">
              <a:avLst/>
            </a:prstGeom>
            <a:noFill/>
            <a:ln w="12700" cap="rnd" cmpd="sng">
              <a:solidFill>
                <a:schemeClr val="bg1"/>
              </a:solidFill>
              <a:prstDash val="sysDot"/>
              <a:round/>
              <a:headEnd type="none" w="sm" len="sm"/>
              <a:tailEnd type="none" w="sm" len="sm"/>
            </a:ln>
          </p:spPr>
        </p:cxnSp>
        <p:cxnSp>
          <p:nvCxnSpPr>
            <p:cNvPr id="51" name="Google Shape;375;p6">
              <a:extLst>
                <a:ext uri="{FF2B5EF4-FFF2-40B4-BE49-F238E27FC236}">
                  <a16:creationId xmlns:a16="http://schemas.microsoft.com/office/drawing/2014/main" id="{92D735E5-07AF-CC89-9F53-F7C73E93795C}"/>
                </a:ext>
              </a:extLst>
            </p:cNvPr>
            <p:cNvCxnSpPr>
              <a:cxnSpLocks/>
              <a:endCxn id="31" idx="2"/>
            </p:cNvCxnSpPr>
            <p:nvPr/>
          </p:nvCxnSpPr>
          <p:spPr>
            <a:xfrm flipV="1">
              <a:off x="7357539" y="4326859"/>
              <a:ext cx="1148797" cy="672247"/>
            </a:xfrm>
            <a:prstGeom prst="straightConnector1">
              <a:avLst/>
            </a:prstGeom>
            <a:noFill/>
            <a:ln w="12700" cap="rnd" cmpd="sng">
              <a:solidFill>
                <a:schemeClr val="bg1"/>
              </a:solidFill>
              <a:prstDash val="sysDot"/>
              <a:round/>
              <a:headEnd type="none" w="sm" len="sm"/>
              <a:tailEnd type="none" w="sm" len="sm"/>
            </a:ln>
          </p:spPr>
        </p:cxnSp>
        <p:cxnSp>
          <p:nvCxnSpPr>
            <p:cNvPr id="53" name="Google Shape;375;p6">
              <a:extLst>
                <a:ext uri="{FF2B5EF4-FFF2-40B4-BE49-F238E27FC236}">
                  <a16:creationId xmlns:a16="http://schemas.microsoft.com/office/drawing/2014/main" id="{117E3244-1A77-4C0F-AE0F-5EB19B573443}"/>
                </a:ext>
              </a:extLst>
            </p:cNvPr>
            <p:cNvCxnSpPr>
              <a:cxnSpLocks/>
            </p:cNvCxnSpPr>
            <p:nvPr/>
          </p:nvCxnSpPr>
          <p:spPr>
            <a:xfrm>
              <a:off x="7357539" y="5337434"/>
              <a:ext cx="1148797" cy="0"/>
            </a:xfrm>
            <a:prstGeom prst="straightConnector1">
              <a:avLst/>
            </a:prstGeom>
            <a:noFill/>
            <a:ln w="12700" cap="rnd" cmpd="sng">
              <a:solidFill>
                <a:schemeClr val="bg1"/>
              </a:solidFill>
              <a:prstDash val="sysDot"/>
              <a:round/>
              <a:headEnd type="none" w="sm" len="sm"/>
              <a:tailEnd type="none" w="sm" len="sm"/>
            </a:ln>
          </p:spPr>
        </p:cxnSp>
        <p:cxnSp>
          <p:nvCxnSpPr>
            <p:cNvPr id="54" name="Google Shape;375;p6">
              <a:extLst>
                <a:ext uri="{FF2B5EF4-FFF2-40B4-BE49-F238E27FC236}">
                  <a16:creationId xmlns:a16="http://schemas.microsoft.com/office/drawing/2014/main" id="{EA62BD68-2BB2-37A8-BDA0-235AEA05AB53}"/>
                </a:ext>
              </a:extLst>
            </p:cNvPr>
            <p:cNvCxnSpPr>
              <a:cxnSpLocks/>
            </p:cNvCxnSpPr>
            <p:nvPr/>
          </p:nvCxnSpPr>
          <p:spPr>
            <a:xfrm>
              <a:off x="7357539" y="5675762"/>
              <a:ext cx="1148797" cy="0"/>
            </a:xfrm>
            <a:prstGeom prst="straightConnector1">
              <a:avLst/>
            </a:prstGeom>
            <a:noFill/>
            <a:ln w="12700" cap="rnd" cmpd="sng">
              <a:solidFill>
                <a:schemeClr val="bg1"/>
              </a:solidFill>
              <a:prstDash val="sysDot"/>
              <a:round/>
              <a:headEnd type="none" w="sm" len="sm"/>
              <a:tailEnd type="none" w="sm" len="sm"/>
            </a:ln>
          </p:spPr>
        </p:cxnSp>
      </p:grpSp>
      <p:sp>
        <p:nvSpPr>
          <p:cNvPr id="2" name="Content Placeholder 1">
            <a:extLst>
              <a:ext uri="{FF2B5EF4-FFF2-40B4-BE49-F238E27FC236}">
                <a16:creationId xmlns:a16="http://schemas.microsoft.com/office/drawing/2014/main" id="{3C5577E8-DCE1-48F4-B194-C360BC458651}"/>
              </a:ext>
            </a:extLst>
          </p:cNvPr>
          <p:cNvSpPr>
            <a:spLocks noGrp="1"/>
          </p:cNvSpPr>
          <p:nvPr>
            <p:ph sz="quarter" idx="31"/>
          </p:nvPr>
        </p:nvSpPr>
        <p:spPr>
          <a:xfrm>
            <a:off x="839788" y="1454400"/>
            <a:ext cx="3144837" cy="4104000"/>
          </a:xfrm>
        </p:spPr>
        <p:txBody>
          <a:bodyPr/>
          <a:lstStyle/>
          <a:p>
            <a:r>
              <a:rPr lang="en-GB" dirty="0"/>
              <a:t>The way people are finding products is changing. While search engines remain</a:t>
            </a:r>
            <a:br>
              <a:rPr lang="en-GB" dirty="0"/>
            </a:br>
            <a:r>
              <a:rPr lang="en-GB" dirty="0"/>
              <a:t>on top overall, </a:t>
            </a:r>
            <a:r>
              <a:rPr lang="en-GB" dirty="0">
                <a:hlinkClick r:id="rId2"/>
              </a:rPr>
              <a:t>algorithm-based </a:t>
            </a:r>
            <a:r>
              <a:rPr lang="en-GB" dirty="0"/>
              <a:t>recommendations on social media</a:t>
            </a:r>
            <a:br>
              <a:rPr lang="en-GB" dirty="0"/>
            </a:br>
            <a:r>
              <a:rPr lang="en-GB" dirty="0"/>
              <a:t>platforms are becoming increasingly</a:t>
            </a:r>
            <a:br>
              <a:rPr lang="en-GB" dirty="0"/>
            </a:br>
            <a:r>
              <a:rPr lang="en-GB" dirty="0"/>
              <a:t>popular. The convenience of inspiration/</a:t>
            </a:r>
            <a:br>
              <a:rPr lang="en-GB" dirty="0"/>
            </a:br>
            <a:r>
              <a:rPr lang="en-GB" dirty="0"/>
              <a:t>recommendations waiting there for consumers is undeniable, and less</a:t>
            </a:r>
            <a:br>
              <a:rPr lang="en-GB" dirty="0"/>
            </a:br>
            <a:r>
              <a:rPr lang="en-GB" dirty="0"/>
              <a:t>hassle than seeking it out themselves. </a:t>
            </a:r>
          </a:p>
          <a:p>
            <a:r>
              <a:rPr lang="en-GB" dirty="0"/>
              <a:t>Platforms like TikTok have been making</a:t>
            </a:r>
            <a:br>
              <a:rPr lang="en-GB" dirty="0"/>
            </a:br>
            <a:r>
              <a:rPr lang="en-GB" dirty="0"/>
              <a:t>their sites more shoppable with </a:t>
            </a:r>
            <a:r>
              <a:rPr lang="en-GB" dirty="0">
                <a:hlinkClick r:id="rId3"/>
              </a:rPr>
              <a:t>integrated purchase features</a:t>
            </a:r>
            <a:r>
              <a:rPr lang="en-GB" dirty="0"/>
              <a:t>. In accordance with the growth in demand for social browsing, search engine giant Google revamped their </a:t>
            </a:r>
            <a:r>
              <a:rPr lang="en-GB" dirty="0">
                <a:hlinkClick r:id="rId4"/>
              </a:rPr>
              <a:t>search tools</a:t>
            </a:r>
            <a:r>
              <a:rPr lang="en-GB" dirty="0"/>
              <a:t> to keep up with the need for a more visual approach to product discovery.</a:t>
            </a:r>
          </a:p>
          <a:p>
            <a:r>
              <a:rPr lang="en-GB" dirty="0"/>
              <a:t>This trend has been driven significantly by younger consumers. 59% of Gen Z prefer to shop online, and 49% use the internet to find inspiration, compared to just 36% of boomers. </a:t>
            </a:r>
          </a:p>
          <a:p>
            <a:endParaRPr lang="en-GB" dirty="0"/>
          </a:p>
        </p:txBody>
      </p:sp>
      <p:sp>
        <p:nvSpPr>
          <p:cNvPr id="7" name="Text Placeholder 6">
            <a:extLst>
              <a:ext uri="{FF2B5EF4-FFF2-40B4-BE49-F238E27FC236}">
                <a16:creationId xmlns:a16="http://schemas.microsoft.com/office/drawing/2014/main" id="{2A855217-5E28-4AAA-955C-E80CE625D0C9}"/>
              </a:ext>
            </a:extLst>
          </p:cNvPr>
          <p:cNvSpPr>
            <a:spLocks noGrp="1"/>
          </p:cNvSpPr>
          <p:nvPr>
            <p:ph type="body" sz="quarter" idx="42"/>
          </p:nvPr>
        </p:nvSpPr>
        <p:spPr/>
        <p:txBody>
          <a:bodyPr/>
          <a:lstStyle/>
          <a:p>
            <a:r>
              <a:rPr lang="en-GB" dirty="0"/>
              <a:t>Online inspiration for purchases is growing</a:t>
            </a:r>
          </a:p>
        </p:txBody>
      </p:sp>
      <p:sp>
        <p:nvSpPr>
          <p:cNvPr id="9" name="Text Placeholder 8">
            <a:extLst>
              <a:ext uri="{FF2B5EF4-FFF2-40B4-BE49-F238E27FC236}">
                <a16:creationId xmlns:a16="http://schemas.microsoft.com/office/drawing/2014/main" id="{0A93CFA0-5594-4750-9F3F-F8B55136033F}"/>
              </a:ext>
            </a:extLst>
          </p:cNvPr>
          <p:cNvSpPr>
            <a:spLocks noGrp="1"/>
          </p:cNvSpPr>
          <p:nvPr>
            <p:ph type="body" sz="quarter" idx="32"/>
          </p:nvPr>
        </p:nvSpPr>
        <p:spPr>
          <a:xfrm>
            <a:off x="4473379" y="1454400"/>
            <a:ext cx="6904162" cy="410497"/>
          </a:xfrm>
        </p:spPr>
        <p:txBody>
          <a:bodyPr/>
          <a:lstStyle/>
          <a:p>
            <a:r>
              <a:rPr lang="en-US" b="1" dirty="0"/>
              <a:t>More are going online for inspiration</a:t>
            </a:r>
          </a:p>
          <a:p>
            <a:r>
              <a:rPr lang="en-US" sz="900" dirty="0">
                <a:solidFill>
                  <a:schemeClr val="bg2"/>
                </a:solidFill>
                <a:latin typeface="Poppins" panose="00000500000000000000" pitchFamily="2" charset="0"/>
                <a:cs typeface="Poppins" panose="00000500000000000000" pitchFamily="2" charset="0"/>
              </a:rPr>
              <a:t>Rank based on the % who say the following are important reasons for using the internet</a:t>
            </a:r>
            <a:endParaRPr lang="en-US" sz="900" b="0" i="0" dirty="0">
              <a:solidFill>
                <a:schemeClr val="bg2"/>
              </a:solidFill>
              <a:effectLst/>
              <a:latin typeface="Poppins" panose="00000500000000000000" pitchFamily="2" charset="0"/>
              <a:cs typeface="Poppins" panose="00000500000000000000" pitchFamily="2" charset="0"/>
            </a:endParaRPr>
          </a:p>
        </p:txBody>
      </p:sp>
      <p:sp>
        <p:nvSpPr>
          <p:cNvPr id="6" name="Text Placeholder 5">
            <a:extLst>
              <a:ext uri="{FF2B5EF4-FFF2-40B4-BE49-F238E27FC236}">
                <a16:creationId xmlns:a16="http://schemas.microsoft.com/office/drawing/2014/main" id="{535C0318-1F6E-4F64-985D-C346469CF3C1}"/>
              </a:ext>
            </a:extLst>
          </p:cNvPr>
          <p:cNvSpPr>
            <a:spLocks noGrp="1"/>
          </p:cNvSpPr>
          <p:nvPr>
            <p:ph type="body" sz="quarter" idx="25"/>
          </p:nvPr>
        </p:nvSpPr>
        <p:spPr>
          <a:prstGeom prst="rect">
            <a:avLst/>
          </a:prstGeom>
        </p:spPr>
        <p:txBody>
          <a:bodyPr/>
          <a:lstStyle/>
          <a:p>
            <a:r>
              <a:rPr lang="en-GB" b="1" dirty="0"/>
              <a:t>Source: </a:t>
            </a:r>
            <a:r>
              <a:rPr lang="en-GB" dirty="0"/>
              <a:t>GWI Core Q2 2019 &amp; Q2 2023 </a:t>
            </a:r>
            <a:r>
              <a:rPr lang="en-GB" b="1" dirty="0"/>
              <a:t>Base: </a:t>
            </a:r>
            <a:r>
              <a:rPr lang="en-GB" dirty="0"/>
              <a:t>377,335 internet users aged 16-64</a:t>
            </a:r>
          </a:p>
        </p:txBody>
      </p:sp>
      <p:pic>
        <p:nvPicPr>
          <p:cNvPr id="11" name="Picture 10" descr="Icon&#10;&#10;Description automatically generated with medium confidence">
            <a:hlinkClick r:id="rId5"/>
            <a:extLst>
              <a:ext uri="{FF2B5EF4-FFF2-40B4-BE49-F238E27FC236}">
                <a16:creationId xmlns:a16="http://schemas.microsoft.com/office/drawing/2014/main" id="{FFBA5ED9-6D49-4BE9-B118-E88FCFFFB161}"/>
              </a:ext>
            </a:extLst>
          </p:cNvPr>
          <p:cNvPicPr>
            <a:picLocks noChangeAspect="1"/>
          </p:cNvPicPr>
          <p:nvPr/>
        </p:nvPicPr>
        <p:blipFill>
          <a:blip r:embed="rId6"/>
          <a:stretch>
            <a:fillRect/>
          </a:stretch>
        </p:blipFill>
        <p:spPr>
          <a:xfrm>
            <a:off x="11095483" y="1518179"/>
            <a:ext cx="144000" cy="144000"/>
          </a:xfrm>
          <a:prstGeom prst="rect">
            <a:avLst/>
          </a:prstGeom>
        </p:spPr>
      </p:pic>
      <p:cxnSp>
        <p:nvCxnSpPr>
          <p:cNvPr id="14" name="Straight Connector 13">
            <a:extLst>
              <a:ext uri="{FF2B5EF4-FFF2-40B4-BE49-F238E27FC236}">
                <a16:creationId xmlns:a16="http://schemas.microsoft.com/office/drawing/2014/main" id="{7C4D6D63-E401-2347-B0C6-D5A7F4DFC566}"/>
              </a:ext>
            </a:extLst>
          </p:cNvPr>
          <p:cNvCxnSpPr>
            <a:cxnSpLocks/>
          </p:cNvCxnSpPr>
          <p:nvPr/>
        </p:nvCxnSpPr>
        <p:spPr>
          <a:xfrm>
            <a:off x="4228130"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01884CC-8045-9A0B-F7EB-525BEC95AF80}"/>
              </a:ext>
            </a:extLst>
          </p:cNvPr>
          <p:cNvSpPr>
            <a:spLocks noGrp="1"/>
          </p:cNvSpPr>
          <p:nvPr>
            <p:ph sz="quarter" idx="24"/>
          </p:nvPr>
        </p:nvSpPr>
        <p:spPr>
          <a:xfrm>
            <a:off x="6592570" y="2120508"/>
            <a:ext cx="847265" cy="258510"/>
          </a:xfrm>
        </p:spPr>
        <p:txBody>
          <a:bodyPr/>
          <a:lstStyle/>
          <a:p>
            <a:pPr algn="r"/>
            <a:r>
              <a:rPr lang="en-US" sz="1200" b="1" dirty="0">
                <a:solidFill>
                  <a:srgbClr val="512179"/>
                </a:solidFill>
              </a:rPr>
              <a:t>Q2 2019</a:t>
            </a:r>
            <a:endParaRPr lang="en-US" sz="1200" dirty="0">
              <a:solidFill>
                <a:srgbClr val="512179"/>
              </a:solidFill>
            </a:endParaRPr>
          </a:p>
        </p:txBody>
      </p:sp>
      <p:sp>
        <p:nvSpPr>
          <p:cNvPr id="5" name="Content Placeholder 3">
            <a:extLst>
              <a:ext uri="{FF2B5EF4-FFF2-40B4-BE49-F238E27FC236}">
                <a16:creationId xmlns:a16="http://schemas.microsoft.com/office/drawing/2014/main" id="{6AB563FD-00AE-C6F4-6846-6C8A86DE937E}"/>
              </a:ext>
            </a:extLst>
          </p:cNvPr>
          <p:cNvSpPr txBox="1">
            <a:spLocks/>
          </p:cNvSpPr>
          <p:nvPr/>
        </p:nvSpPr>
        <p:spPr>
          <a:xfrm>
            <a:off x="8729037" y="2394216"/>
            <a:ext cx="2648501" cy="3468671"/>
          </a:xfrm>
          <a:prstGeom prst="rect">
            <a:avLst/>
          </a:prstGeom>
        </p:spPr>
        <p:txBody>
          <a:bodyPr lIns="108000" tIns="46800" anchor="t"/>
          <a:lstStyle>
            <a:defPPr marR="0" lvl="0" algn="l" rtl="0">
              <a:lnSpc>
                <a:spcPct val="100000"/>
              </a:lnSpc>
              <a:spcBef>
                <a:spcPts val="0"/>
              </a:spcBef>
              <a:spcAft>
                <a:spcPts val="0"/>
              </a:spcAft>
            </a:defPPr>
            <a:lvl1pPr marR="0" lvl="0" algn="l" rtl="0" eaLnBrk="1" hangingPunct="1">
              <a:lnSpc>
                <a:spcPts val="1400"/>
              </a:lnSpc>
              <a:spcBef>
                <a:spcPts val="0"/>
              </a:spcBef>
              <a:spcAft>
                <a:spcPts val="1000"/>
              </a:spcAft>
              <a:buClr>
                <a:srgbClr val="000000"/>
              </a:buClr>
              <a:buFont typeface="Arial"/>
              <a:defRPr sz="10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220000"/>
              </a:lnSpc>
              <a:spcAft>
                <a:spcPts val="0"/>
              </a:spcAft>
            </a:pPr>
            <a:r>
              <a:rPr lang="en-US" dirty="0">
                <a:solidFill>
                  <a:srgbClr val="000000"/>
                </a:solidFill>
              </a:rPr>
              <a:t>Finding information</a:t>
            </a:r>
          </a:p>
          <a:p>
            <a:pPr>
              <a:lnSpc>
                <a:spcPct val="220000"/>
              </a:lnSpc>
              <a:spcAft>
                <a:spcPts val="0"/>
              </a:spcAft>
            </a:pPr>
            <a:r>
              <a:rPr lang="en-US" dirty="0">
                <a:solidFill>
                  <a:srgbClr val="000000"/>
                </a:solidFill>
              </a:rPr>
              <a:t>Staying in touch with friends/family</a:t>
            </a:r>
          </a:p>
          <a:p>
            <a:pPr>
              <a:lnSpc>
                <a:spcPct val="220000"/>
              </a:lnSpc>
              <a:spcAft>
                <a:spcPts val="0"/>
              </a:spcAft>
            </a:pPr>
            <a:r>
              <a:rPr lang="en-US" dirty="0">
                <a:solidFill>
                  <a:srgbClr val="000000"/>
                </a:solidFill>
              </a:rPr>
              <a:t>Watching videos, TV shows or movies</a:t>
            </a:r>
          </a:p>
          <a:p>
            <a:pPr>
              <a:lnSpc>
                <a:spcPct val="220000"/>
              </a:lnSpc>
              <a:spcAft>
                <a:spcPts val="0"/>
              </a:spcAft>
            </a:pPr>
            <a:r>
              <a:rPr lang="en-US" dirty="0">
                <a:solidFill>
                  <a:srgbClr val="000000"/>
                </a:solidFill>
              </a:rPr>
              <a:t>Keeping up-to-date with news/events</a:t>
            </a:r>
          </a:p>
          <a:p>
            <a:pPr>
              <a:lnSpc>
                <a:spcPct val="220000"/>
              </a:lnSpc>
              <a:spcAft>
                <a:spcPts val="0"/>
              </a:spcAft>
            </a:pPr>
            <a:r>
              <a:rPr lang="en-US" dirty="0">
                <a:solidFill>
                  <a:srgbClr val="000000"/>
                </a:solidFill>
              </a:rPr>
              <a:t>Researching how to do things</a:t>
            </a:r>
          </a:p>
          <a:p>
            <a:pPr>
              <a:lnSpc>
                <a:spcPct val="220000"/>
              </a:lnSpc>
              <a:spcAft>
                <a:spcPts val="0"/>
              </a:spcAft>
            </a:pPr>
            <a:r>
              <a:rPr lang="en-US" b="1" dirty="0">
                <a:solidFill>
                  <a:srgbClr val="000000"/>
                </a:solidFill>
              </a:rPr>
              <a:t>Finding new ideas or inspiration</a:t>
            </a:r>
          </a:p>
          <a:p>
            <a:pPr>
              <a:lnSpc>
                <a:spcPct val="220000"/>
              </a:lnSpc>
              <a:spcAft>
                <a:spcPts val="0"/>
              </a:spcAft>
            </a:pPr>
            <a:r>
              <a:rPr lang="en-US" dirty="0">
                <a:solidFill>
                  <a:srgbClr val="000000"/>
                </a:solidFill>
              </a:rPr>
              <a:t>Accessing/listening to music</a:t>
            </a:r>
          </a:p>
          <a:p>
            <a:pPr>
              <a:lnSpc>
                <a:spcPct val="220000"/>
              </a:lnSpc>
              <a:spcAft>
                <a:spcPts val="0"/>
              </a:spcAft>
            </a:pPr>
            <a:r>
              <a:rPr lang="en-US" b="1" dirty="0">
                <a:solidFill>
                  <a:srgbClr val="000000"/>
                </a:solidFill>
              </a:rPr>
              <a:t>Researching products/brands </a:t>
            </a:r>
          </a:p>
          <a:p>
            <a:pPr>
              <a:lnSpc>
                <a:spcPct val="220000"/>
              </a:lnSpc>
              <a:spcAft>
                <a:spcPts val="0"/>
              </a:spcAft>
            </a:pPr>
            <a:r>
              <a:rPr lang="en-US" dirty="0">
                <a:solidFill>
                  <a:srgbClr val="000000"/>
                </a:solidFill>
              </a:rPr>
              <a:t>Filling up spare time/general browsing</a:t>
            </a:r>
          </a:p>
          <a:p>
            <a:pPr>
              <a:lnSpc>
                <a:spcPct val="220000"/>
              </a:lnSpc>
              <a:spcAft>
                <a:spcPts val="0"/>
              </a:spcAft>
            </a:pPr>
            <a:r>
              <a:rPr lang="en-US" dirty="0">
                <a:solidFill>
                  <a:srgbClr val="000000"/>
                </a:solidFill>
              </a:rPr>
              <a:t>Education/study-related purposes</a:t>
            </a:r>
          </a:p>
        </p:txBody>
      </p:sp>
      <p:sp>
        <p:nvSpPr>
          <p:cNvPr id="8" name="TextBox 7">
            <a:extLst>
              <a:ext uri="{FF2B5EF4-FFF2-40B4-BE49-F238E27FC236}">
                <a16:creationId xmlns:a16="http://schemas.microsoft.com/office/drawing/2014/main" id="{D71BAE40-0072-41E7-EA2D-278DCA620A03}"/>
              </a:ext>
            </a:extLst>
          </p:cNvPr>
          <p:cNvSpPr txBox="1"/>
          <p:nvPr/>
        </p:nvSpPr>
        <p:spPr>
          <a:xfrm>
            <a:off x="4473379" y="2394216"/>
            <a:ext cx="2640654" cy="3431709"/>
          </a:xfrm>
          <a:prstGeom prst="rect">
            <a:avLst/>
          </a:prstGeom>
          <a:noFill/>
        </p:spPr>
        <p:txBody>
          <a:bodyPr wrap="square">
            <a:spAutoFit/>
          </a:bodyPr>
          <a:lstStyle/>
          <a:p>
            <a:pPr algn="r">
              <a:lnSpc>
                <a:spcPct val="220000"/>
              </a:lnSpc>
            </a:pPr>
            <a:r>
              <a:rPr lang="en-US" sz="1000" dirty="0">
                <a:latin typeface="Poppins" pitchFamily="2" charset="77"/>
                <a:cs typeface="Poppins" pitchFamily="2" charset="77"/>
              </a:rPr>
              <a:t>Finding information</a:t>
            </a:r>
          </a:p>
          <a:p>
            <a:pPr algn="r">
              <a:lnSpc>
                <a:spcPct val="220000"/>
              </a:lnSpc>
            </a:pPr>
            <a:r>
              <a:rPr lang="en-US" sz="1000" dirty="0">
                <a:latin typeface="Poppins" pitchFamily="2" charset="77"/>
                <a:cs typeface="Poppins" pitchFamily="2" charset="77"/>
              </a:rPr>
              <a:t>Keeping up-to-date with news/events</a:t>
            </a:r>
          </a:p>
          <a:p>
            <a:pPr algn="r">
              <a:lnSpc>
                <a:spcPct val="220000"/>
              </a:lnSpc>
            </a:pPr>
            <a:r>
              <a:rPr lang="en-US" sz="1000" dirty="0">
                <a:latin typeface="Poppins" pitchFamily="2" charset="77"/>
                <a:cs typeface="Poppins" pitchFamily="2" charset="77"/>
              </a:rPr>
              <a:t>Staying in touch with friends/family</a:t>
            </a:r>
          </a:p>
          <a:p>
            <a:pPr algn="r">
              <a:lnSpc>
                <a:spcPct val="220000"/>
              </a:lnSpc>
            </a:pPr>
            <a:r>
              <a:rPr lang="en-US" sz="1000" dirty="0">
                <a:latin typeface="Poppins" pitchFamily="2" charset="77"/>
                <a:cs typeface="Poppins" pitchFamily="2" charset="77"/>
              </a:rPr>
              <a:t>Watching videos, TV shows or movies</a:t>
            </a:r>
          </a:p>
          <a:p>
            <a:pPr algn="r">
              <a:lnSpc>
                <a:spcPct val="220000"/>
              </a:lnSpc>
            </a:pPr>
            <a:r>
              <a:rPr lang="en-US" sz="1000" dirty="0">
                <a:latin typeface="Poppins" pitchFamily="2" charset="77"/>
                <a:cs typeface="Poppins" pitchFamily="2" charset="77"/>
              </a:rPr>
              <a:t>Researching how to do things</a:t>
            </a:r>
          </a:p>
          <a:p>
            <a:pPr algn="r">
              <a:lnSpc>
                <a:spcPct val="220000"/>
              </a:lnSpc>
            </a:pPr>
            <a:r>
              <a:rPr lang="en-US" sz="1000" b="1" dirty="0">
                <a:latin typeface="Poppins" pitchFamily="2" charset="77"/>
                <a:cs typeface="Poppins" pitchFamily="2" charset="77"/>
              </a:rPr>
              <a:t>Researching products/brands</a:t>
            </a:r>
          </a:p>
          <a:p>
            <a:pPr algn="r">
              <a:lnSpc>
                <a:spcPct val="220000"/>
              </a:lnSpc>
            </a:pPr>
            <a:r>
              <a:rPr lang="en-US" sz="1000" dirty="0">
                <a:latin typeface="Poppins" pitchFamily="2" charset="77"/>
                <a:cs typeface="Poppins" pitchFamily="2" charset="77"/>
              </a:rPr>
              <a:t>Accessing/listening to music</a:t>
            </a:r>
          </a:p>
          <a:p>
            <a:pPr algn="r">
              <a:lnSpc>
                <a:spcPct val="220000"/>
              </a:lnSpc>
            </a:pPr>
            <a:r>
              <a:rPr lang="en-US" sz="1000" b="1" dirty="0">
                <a:latin typeface="Poppins" pitchFamily="2" charset="77"/>
                <a:cs typeface="Poppins" pitchFamily="2" charset="77"/>
              </a:rPr>
              <a:t>Finding new ideas or inspiration</a:t>
            </a:r>
          </a:p>
          <a:p>
            <a:pPr algn="r">
              <a:lnSpc>
                <a:spcPct val="220000"/>
              </a:lnSpc>
            </a:pPr>
            <a:r>
              <a:rPr lang="en-US" sz="1000" dirty="0">
                <a:latin typeface="Poppins" pitchFamily="2" charset="77"/>
                <a:cs typeface="Poppins" pitchFamily="2" charset="77"/>
              </a:rPr>
              <a:t>Filling up spare time/general browsing</a:t>
            </a:r>
          </a:p>
          <a:p>
            <a:pPr algn="r">
              <a:lnSpc>
                <a:spcPct val="220000"/>
              </a:lnSpc>
            </a:pPr>
            <a:r>
              <a:rPr lang="en-US" sz="1000" dirty="0">
                <a:latin typeface="Poppins" pitchFamily="2" charset="77"/>
                <a:cs typeface="Poppins" pitchFamily="2" charset="77"/>
              </a:rPr>
              <a:t>Education/study-related purposes</a:t>
            </a:r>
          </a:p>
        </p:txBody>
      </p:sp>
      <p:grpSp>
        <p:nvGrpSpPr>
          <p:cNvPr id="24" name="Group 23">
            <a:extLst>
              <a:ext uri="{FF2B5EF4-FFF2-40B4-BE49-F238E27FC236}">
                <a16:creationId xmlns:a16="http://schemas.microsoft.com/office/drawing/2014/main" id="{226823FB-42A3-5D3D-37D1-61BC786F5C2D}"/>
              </a:ext>
            </a:extLst>
          </p:cNvPr>
          <p:cNvGrpSpPr/>
          <p:nvPr/>
        </p:nvGrpSpPr>
        <p:grpSpPr>
          <a:xfrm>
            <a:off x="7147226" y="2534797"/>
            <a:ext cx="210313" cy="3246743"/>
            <a:chOff x="7220378" y="2534797"/>
            <a:chExt cx="210313" cy="3246743"/>
          </a:xfrm>
        </p:grpSpPr>
        <p:sp>
          <p:nvSpPr>
            <p:cNvPr id="10" name="Oval 9">
              <a:extLst>
                <a:ext uri="{FF2B5EF4-FFF2-40B4-BE49-F238E27FC236}">
                  <a16:creationId xmlns:a16="http://schemas.microsoft.com/office/drawing/2014/main" id="{E4FF4543-B197-4658-BA11-316DC72848D2}"/>
                </a:ext>
              </a:extLst>
            </p:cNvPr>
            <p:cNvSpPr/>
            <p:nvPr/>
          </p:nvSpPr>
          <p:spPr>
            <a:xfrm>
              <a:off x="7220378" y="5571227"/>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10</a:t>
              </a:r>
            </a:p>
          </p:txBody>
        </p:sp>
        <p:sp>
          <p:nvSpPr>
            <p:cNvPr id="13" name="Oval 12">
              <a:extLst>
                <a:ext uri="{FF2B5EF4-FFF2-40B4-BE49-F238E27FC236}">
                  <a16:creationId xmlns:a16="http://schemas.microsoft.com/office/drawing/2014/main" id="{9FDE7FFA-433E-26D2-E5AB-193570E82E3A}"/>
                </a:ext>
              </a:extLst>
            </p:cNvPr>
            <p:cNvSpPr/>
            <p:nvPr/>
          </p:nvSpPr>
          <p:spPr>
            <a:xfrm>
              <a:off x="7220378" y="5233845"/>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9</a:t>
              </a:r>
            </a:p>
          </p:txBody>
        </p:sp>
        <p:sp>
          <p:nvSpPr>
            <p:cNvPr id="16" name="Oval 15">
              <a:extLst>
                <a:ext uri="{FF2B5EF4-FFF2-40B4-BE49-F238E27FC236}">
                  <a16:creationId xmlns:a16="http://schemas.microsoft.com/office/drawing/2014/main" id="{FFB7F916-8282-F491-62FE-9CA70967796E}"/>
                </a:ext>
              </a:extLst>
            </p:cNvPr>
            <p:cNvSpPr/>
            <p:nvPr/>
          </p:nvSpPr>
          <p:spPr>
            <a:xfrm>
              <a:off x="7220378" y="4896464"/>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8</a:t>
              </a:r>
            </a:p>
          </p:txBody>
        </p:sp>
        <p:sp>
          <p:nvSpPr>
            <p:cNvPr id="17" name="Oval 16">
              <a:extLst>
                <a:ext uri="{FF2B5EF4-FFF2-40B4-BE49-F238E27FC236}">
                  <a16:creationId xmlns:a16="http://schemas.microsoft.com/office/drawing/2014/main" id="{77CF16D9-DDA2-2497-625B-78DF5D9BA29F}"/>
                </a:ext>
              </a:extLst>
            </p:cNvPr>
            <p:cNvSpPr/>
            <p:nvPr/>
          </p:nvSpPr>
          <p:spPr>
            <a:xfrm>
              <a:off x="7220378" y="4559083"/>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7</a:t>
              </a:r>
            </a:p>
          </p:txBody>
        </p:sp>
        <p:sp>
          <p:nvSpPr>
            <p:cNvPr id="18" name="Oval 17">
              <a:extLst>
                <a:ext uri="{FF2B5EF4-FFF2-40B4-BE49-F238E27FC236}">
                  <a16:creationId xmlns:a16="http://schemas.microsoft.com/office/drawing/2014/main" id="{3E06CA75-27AE-9499-B65F-F68D48F1777C}"/>
                </a:ext>
              </a:extLst>
            </p:cNvPr>
            <p:cNvSpPr/>
            <p:nvPr/>
          </p:nvSpPr>
          <p:spPr>
            <a:xfrm>
              <a:off x="7220378" y="4221702"/>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6</a:t>
              </a:r>
            </a:p>
          </p:txBody>
        </p:sp>
        <p:sp>
          <p:nvSpPr>
            <p:cNvPr id="19" name="Oval 18">
              <a:extLst>
                <a:ext uri="{FF2B5EF4-FFF2-40B4-BE49-F238E27FC236}">
                  <a16:creationId xmlns:a16="http://schemas.microsoft.com/office/drawing/2014/main" id="{631FCA99-B197-36AD-57C8-AC785F87BDD7}"/>
                </a:ext>
              </a:extLst>
            </p:cNvPr>
            <p:cNvSpPr/>
            <p:nvPr/>
          </p:nvSpPr>
          <p:spPr>
            <a:xfrm>
              <a:off x="7220378" y="3884321"/>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5</a:t>
              </a:r>
            </a:p>
          </p:txBody>
        </p:sp>
        <p:sp>
          <p:nvSpPr>
            <p:cNvPr id="20" name="Oval 19">
              <a:extLst>
                <a:ext uri="{FF2B5EF4-FFF2-40B4-BE49-F238E27FC236}">
                  <a16:creationId xmlns:a16="http://schemas.microsoft.com/office/drawing/2014/main" id="{F2CC5E08-E2BB-E249-7D66-062CB5A79E98}"/>
                </a:ext>
              </a:extLst>
            </p:cNvPr>
            <p:cNvSpPr/>
            <p:nvPr/>
          </p:nvSpPr>
          <p:spPr>
            <a:xfrm>
              <a:off x="7220378" y="3546940"/>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4</a:t>
              </a:r>
            </a:p>
          </p:txBody>
        </p:sp>
        <p:sp>
          <p:nvSpPr>
            <p:cNvPr id="21" name="Oval 20">
              <a:extLst>
                <a:ext uri="{FF2B5EF4-FFF2-40B4-BE49-F238E27FC236}">
                  <a16:creationId xmlns:a16="http://schemas.microsoft.com/office/drawing/2014/main" id="{26644291-2358-E99E-6456-C27A3696EF84}"/>
                </a:ext>
              </a:extLst>
            </p:cNvPr>
            <p:cNvSpPr/>
            <p:nvPr/>
          </p:nvSpPr>
          <p:spPr>
            <a:xfrm>
              <a:off x="7220378" y="3209559"/>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3</a:t>
              </a:r>
            </a:p>
          </p:txBody>
        </p:sp>
        <p:sp>
          <p:nvSpPr>
            <p:cNvPr id="22" name="Oval 21">
              <a:extLst>
                <a:ext uri="{FF2B5EF4-FFF2-40B4-BE49-F238E27FC236}">
                  <a16:creationId xmlns:a16="http://schemas.microsoft.com/office/drawing/2014/main" id="{6C71D890-940E-545B-A63D-7F0E399467A5}"/>
                </a:ext>
              </a:extLst>
            </p:cNvPr>
            <p:cNvSpPr/>
            <p:nvPr/>
          </p:nvSpPr>
          <p:spPr>
            <a:xfrm>
              <a:off x="7220378" y="2872178"/>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2</a:t>
              </a:r>
            </a:p>
          </p:txBody>
        </p:sp>
        <p:sp>
          <p:nvSpPr>
            <p:cNvPr id="23" name="Oval 22">
              <a:extLst>
                <a:ext uri="{FF2B5EF4-FFF2-40B4-BE49-F238E27FC236}">
                  <a16:creationId xmlns:a16="http://schemas.microsoft.com/office/drawing/2014/main" id="{C2A664E5-8B33-7385-0CC1-72CDB51A2E8A}"/>
                </a:ext>
              </a:extLst>
            </p:cNvPr>
            <p:cNvSpPr/>
            <p:nvPr/>
          </p:nvSpPr>
          <p:spPr>
            <a:xfrm>
              <a:off x="7220378" y="2534797"/>
              <a:ext cx="210313" cy="210313"/>
            </a:xfrm>
            <a:prstGeom prst="ellipse">
              <a:avLst/>
            </a:prstGeom>
            <a:solidFill>
              <a:srgbClr val="5121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a:t>
              </a:r>
            </a:p>
          </p:txBody>
        </p:sp>
      </p:grpSp>
      <p:sp>
        <p:nvSpPr>
          <p:cNvPr id="25" name="Content Placeholder 3">
            <a:extLst>
              <a:ext uri="{FF2B5EF4-FFF2-40B4-BE49-F238E27FC236}">
                <a16:creationId xmlns:a16="http://schemas.microsoft.com/office/drawing/2014/main" id="{3B3CCA80-4074-E266-75AB-65D4F6012456}"/>
              </a:ext>
            </a:extLst>
          </p:cNvPr>
          <p:cNvSpPr txBox="1">
            <a:spLocks/>
          </p:cNvSpPr>
          <p:nvPr/>
        </p:nvSpPr>
        <p:spPr>
          <a:xfrm>
            <a:off x="8381565" y="2120508"/>
            <a:ext cx="847265" cy="258510"/>
          </a:xfrm>
          <a:prstGeom prst="rect">
            <a:avLst/>
          </a:prstGeom>
        </p:spPr>
        <p:txBody>
          <a:bodyPr lIns="108000" tIns="46800" anchor="t"/>
          <a:lstStyle>
            <a:defPPr marR="0" lvl="0" algn="l" rtl="0">
              <a:lnSpc>
                <a:spcPct val="100000"/>
              </a:lnSpc>
              <a:spcBef>
                <a:spcPts val="0"/>
              </a:spcBef>
              <a:spcAft>
                <a:spcPts val="0"/>
              </a:spcAft>
            </a:defPPr>
            <a:lvl1pPr marR="0" lvl="0" algn="l" rtl="0" eaLnBrk="1" hangingPunct="1">
              <a:lnSpc>
                <a:spcPts val="1400"/>
              </a:lnSpc>
              <a:spcBef>
                <a:spcPts val="0"/>
              </a:spcBef>
              <a:spcAft>
                <a:spcPts val="1000"/>
              </a:spcAft>
              <a:buClr>
                <a:srgbClr val="000000"/>
              </a:buClr>
              <a:buFont typeface="Arial"/>
              <a:defRPr sz="10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b="1" dirty="0">
                <a:solidFill>
                  <a:srgbClr val="EF60A3"/>
                </a:solidFill>
              </a:rPr>
              <a:t>Q2 2023</a:t>
            </a:r>
            <a:endParaRPr lang="en-US" sz="1200" dirty="0">
              <a:solidFill>
                <a:srgbClr val="EF60A3"/>
              </a:solidFill>
            </a:endParaRPr>
          </a:p>
        </p:txBody>
      </p:sp>
      <p:grpSp>
        <p:nvGrpSpPr>
          <p:cNvPr id="26" name="Group 25">
            <a:extLst>
              <a:ext uri="{FF2B5EF4-FFF2-40B4-BE49-F238E27FC236}">
                <a16:creationId xmlns:a16="http://schemas.microsoft.com/office/drawing/2014/main" id="{9FBE23E2-5AE5-5588-677D-EF74684B61DE}"/>
              </a:ext>
            </a:extLst>
          </p:cNvPr>
          <p:cNvGrpSpPr/>
          <p:nvPr/>
        </p:nvGrpSpPr>
        <p:grpSpPr>
          <a:xfrm>
            <a:off x="8506336" y="2534797"/>
            <a:ext cx="210313" cy="3246743"/>
            <a:chOff x="7220378" y="2534797"/>
            <a:chExt cx="210313" cy="3246743"/>
          </a:xfrm>
        </p:grpSpPr>
        <p:sp>
          <p:nvSpPr>
            <p:cNvPr id="27" name="Oval 26">
              <a:extLst>
                <a:ext uri="{FF2B5EF4-FFF2-40B4-BE49-F238E27FC236}">
                  <a16:creationId xmlns:a16="http://schemas.microsoft.com/office/drawing/2014/main" id="{899372CD-5669-D4D8-8CC0-51344031E221}"/>
                </a:ext>
              </a:extLst>
            </p:cNvPr>
            <p:cNvSpPr/>
            <p:nvPr/>
          </p:nvSpPr>
          <p:spPr>
            <a:xfrm>
              <a:off x="7220378" y="5571227"/>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10</a:t>
              </a:r>
            </a:p>
          </p:txBody>
        </p:sp>
        <p:sp>
          <p:nvSpPr>
            <p:cNvPr id="28" name="Oval 27">
              <a:extLst>
                <a:ext uri="{FF2B5EF4-FFF2-40B4-BE49-F238E27FC236}">
                  <a16:creationId xmlns:a16="http://schemas.microsoft.com/office/drawing/2014/main" id="{7D62E501-6B53-80D3-C716-0080B06312E5}"/>
                </a:ext>
              </a:extLst>
            </p:cNvPr>
            <p:cNvSpPr/>
            <p:nvPr/>
          </p:nvSpPr>
          <p:spPr>
            <a:xfrm>
              <a:off x="7220378" y="5233845"/>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9</a:t>
              </a:r>
            </a:p>
          </p:txBody>
        </p:sp>
        <p:sp>
          <p:nvSpPr>
            <p:cNvPr id="29" name="Oval 28">
              <a:extLst>
                <a:ext uri="{FF2B5EF4-FFF2-40B4-BE49-F238E27FC236}">
                  <a16:creationId xmlns:a16="http://schemas.microsoft.com/office/drawing/2014/main" id="{787E4A27-0F74-67B1-6113-C9DC019D9A5A}"/>
                </a:ext>
              </a:extLst>
            </p:cNvPr>
            <p:cNvSpPr/>
            <p:nvPr/>
          </p:nvSpPr>
          <p:spPr>
            <a:xfrm>
              <a:off x="7220378" y="4896464"/>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8</a:t>
              </a:r>
            </a:p>
          </p:txBody>
        </p:sp>
        <p:sp>
          <p:nvSpPr>
            <p:cNvPr id="30" name="Oval 29">
              <a:extLst>
                <a:ext uri="{FF2B5EF4-FFF2-40B4-BE49-F238E27FC236}">
                  <a16:creationId xmlns:a16="http://schemas.microsoft.com/office/drawing/2014/main" id="{60B03E25-A7F0-E72C-43C7-BC7BCE8194EA}"/>
                </a:ext>
              </a:extLst>
            </p:cNvPr>
            <p:cNvSpPr/>
            <p:nvPr/>
          </p:nvSpPr>
          <p:spPr>
            <a:xfrm>
              <a:off x="7220378" y="4559083"/>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7</a:t>
              </a:r>
            </a:p>
          </p:txBody>
        </p:sp>
        <p:sp>
          <p:nvSpPr>
            <p:cNvPr id="31" name="Oval 30">
              <a:extLst>
                <a:ext uri="{FF2B5EF4-FFF2-40B4-BE49-F238E27FC236}">
                  <a16:creationId xmlns:a16="http://schemas.microsoft.com/office/drawing/2014/main" id="{530727FD-D8EE-4192-5D00-EB8FA61F2F93}"/>
                </a:ext>
              </a:extLst>
            </p:cNvPr>
            <p:cNvSpPr/>
            <p:nvPr/>
          </p:nvSpPr>
          <p:spPr>
            <a:xfrm>
              <a:off x="7220378" y="4221702"/>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6</a:t>
              </a:r>
            </a:p>
          </p:txBody>
        </p:sp>
        <p:sp>
          <p:nvSpPr>
            <p:cNvPr id="32" name="Oval 31">
              <a:extLst>
                <a:ext uri="{FF2B5EF4-FFF2-40B4-BE49-F238E27FC236}">
                  <a16:creationId xmlns:a16="http://schemas.microsoft.com/office/drawing/2014/main" id="{A3A16A15-4694-6544-0F87-928C0FED2AD2}"/>
                </a:ext>
              </a:extLst>
            </p:cNvPr>
            <p:cNvSpPr/>
            <p:nvPr/>
          </p:nvSpPr>
          <p:spPr>
            <a:xfrm>
              <a:off x="7220378" y="3884321"/>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5</a:t>
              </a:r>
            </a:p>
          </p:txBody>
        </p:sp>
        <p:sp>
          <p:nvSpPr>
            <p:cNvPr id="33" name="Oval 32">
              <a:extLst>
                <a:ext uri="{FF2B5EF4-FFF2-40B4-BE49-F238E27FC236}">
                  <a16:creationId xmlns:a16="http://schemas.microsoft.com/office/drawing/2014/main" id="{7AA47773-CED7-AC8F-F8BF-F8F88D3216D1}"/>
                </a:ext>
              </a:extLst>
            </p:cNvPr>
            <p:cNvSpPr/>
            <p:nvPr/>
          </p:nvSpPr>
          <p:spPr>
            <a:xfrm>
              <a:off x="7220378" y="3546940"/>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4</a:t>
              </a:r>
            </a:p>
          </p:txBody>
        </p:sp>
        <p:sp>
          <p:nvSpPr>
            <p:cNvPr id="34" name="Oval 33">
              <a:extLst>
                <a:ext uri="{FF2B5EF4-FFF2-40B4-BE49-F238E27FC236}">
                  <a16:creationId xmlns:a16="http://schemas.microsoft.com/office/drawing/2014/main" id="{6B828E43-5531-22D2-B8CC-62376F9D578E}"/>
                </a:ext>
              </a:extLst>
            </p:cNvPr>
            <p:cNvSpPr/>
            <p:nvPr/>
          </p:nvSpPr>
          <p:spPr>
            <a:xfrm>
              <a:off x="7220378" y="3209559"/>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3</a:t>
              </a:r>
            </a:p>
          </p:txBody>
        </p:sp>
        <p:sp>
          <p:nvSpPr>
            <p:cNvPr id="35" name="Oval 34">
              <a:extLst>
                <a:ext uri="{FF2B5EF4-FFF2-40B4-BE49-F238E27FC236}">
                  <a16:creationId xmlns:a16="http://schemas.microsoft.com/office/drawing/2014/main" id="{99E08439-8A0C-A1BB-5F24-D05B11356ADF}"/>
                </a:ext>
              </a:extLst>
            </p:cNvPr>
            <p:cNvSpPr/>
            <p:nvPr/>
          </p:nvSpPr>
          <p:spPr>
            <a:xfrm>
              <a:off x="7220378" y="2872178"/>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2</a:t>
              </a:r>
            </a:p>
          </p:txBody>
        </p:sp>
        <p:sp>
          <p:nvSpPr>
            <p:cNvPr id="36" name="Oval 35">
              <a:extLst>
                <a:ext uri="{FF2B5EF4-FFF2-40B4-BE49-F238E27FC236}">
                  <a16:creationId xmlns:a16="http://schemas.microsoft.com/office/drawing/2014/main" id="{29335504-1628-BCFF-7F58-0BF463BE4325}"/>
                </a:ext>
              </a:extLst>
            </p:cNvPr>
            <p:cNvSpPr/>
            <p:nvPr/>
          </p:nvSpPr>
          <p:spPr>
            <a:xfrm>
              <a:off x="7220378" y="2534797"/>
              <a:ext cx="210313" cy="210313"/>
            </a:xfrm>
            <a:prstGeom prst="ellipse">
              <a:avLst/>
            </a:prstGeom>
            <a:solidFill>
              <a:srgbClr val="EF60A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800" b="1" dirty="0">
                  <a:solidFill>
                    <a:schemeClr val="tx1"/>
                  </a:solidFill>
                  <a:latin typeface="Poppins" pitchFamily="2" charset="77"/>
                  <a:cs typeface="Poppins" pitchFamily="2" charset="77"/>
                </a:rPr>
                <a:t>1</a:t>
              </a:r>
            </a:p>
          </p:txBody>
        </p:sp>
      </p:grpSp>
    </p:spTree>
    <p:extLst>
      <p:ext uri="{BB962C8B-B14F-4D97-AF65-F5344CB8AC3E}">
        <p14:creationId xmlns:p14="http://schemas.microsoft.com/office/powerpoint/2010/main" val="256642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82E4BFF7-9D6C-4A07-8D34-7E93D04A02E4}"/>
              </a:ext>
            </a:extLst>
          </p:cNvPr>
          <p:cNvGraphicFramePr>
            <a:graphicFrameLocks noGrp="1"/>
          </p:cNvGraphicFramePr>
          <p:nvPr>
            <p:ph sz="quarter" idx="34"/>
            <p:extLst>
              <p:ext uri="{D42A27DB-BD31-4B8C-83A1-F6EECF244321}">
                <p14:modId xmlns:p14="http://schemas.microsoft.com/office/powerpoint/2010/main" val="637134658"/>
              </p:ext>
            </p:extLst>
          </p:nvPr>
        </p:nvGraphicFramePr>
        <p:xfrm>
          <a:off x="971984" y="2150612"/>
          <a:ext cx="10123516" cy="401914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A752CB67-317F-9E4F-AFB9-AE43254FCE37}"/>
              </a:ext>
            </a:extLst>
          </p:cNvPr>
          <p:cNvSpPr>
            <a:spLocks noGrp="1"/>
          </p:cNvSpPr>
          <p:nvPr>
            <p:ph type="body" sz="quarter" idx="42"/>
          </p:nvPr>
        </p:nvSpPr>
        <p:spPr/>
        <p:txBody>
          <a:bodyPr/>
          <a:lstStyle/>
          <a:p>
            <a:r>
              <a:rPr lang="en-US" dirty="0"/>
              <a:t>Younger generations find brands on social</a:t>
            </a:r>
            <a:endParaRPr lang="en-GB" dirty="0"/>
          </a:p>
        </p:txBody>
      </p:sp>
      <p:sp>
        <p:nvSpPr>
          <p:cNvPr id="7" name="Text Placeholder 6">
            <a:extLst>
              <a:ext uri="{FF2B5EF4-FFF2-40B4-BE49-F238E27FC236}">
                <a16:creationId xmlns:a16="http://schemas.microsoft.com/office/drawing/2014/main" id="{D3E18CD5-3CB1-45E2-9A59-4DDDAE86071E}"/>
              </a:ext>
            </a:extLst>
          </p:cNvPr>
          <p:cNvSpPr>
            <a:spLocks noGrp="1"/>
          </p:cNvSpPr>
          <p:nvPr>
            <p:ph type="body" sz="quarter" idx="26"/>
          </p:nvPr>
        </p:nvSpPr>
        <p:spPr>
          <a:xfrm>
            <a:off x="952501" y="1453434"/>
            <a:ext cx="8567280" cy="410497"/>
          </a:xfrm>
        </p:spPr>
        <p:txBody>
          <a:bodyPr/>
          <a:lstStyle/>
          <a:p>
            <a:r>
              <a:rPr lang="en-US" b="1" dirty="0"/>
              <a:t>Social media is a popular discovery method for younger consumers </a:t>
            </a:r>
          </a:p>
          <a:p>
            <a:r>
              <a:rPr lang="en-US" sz="900" b="0" i="0" dirty="0">
                <a:solidFill>
                  <a:schemeClr val="bg2"/>
                </a:solidFill>
                <a:effectLst/>
                <a:latin typeface="Poppins" panose="00000500000000000000" pitchFamily="2" charset="0"/>
                <a:cs typeface="Poppins" panose="00000500000000000000" pitchFamily="2" charset="0"/>
              </a:rPr>
              <a:t>% </a:t>
            </a:r>
            <a:r>
              <a:rPr lang="en-US" sz="900" dirty="0">
                <a:solidFill>
                  <a:schemeClr val="bg2"/>
                </a:solidFill>
                <a:latin typeface="Poppins" panose="00000500000000000000" pitchFamily="2" charset="0"/>
                <a:cs typeface="Poppins" panose="00000500000000000000" pitchFamily="2" charset="0"/>
              </a:rPr>
              <a:t>in each generation who discover brands/products via the following methods</a:t>
            </a:r>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xfrm>
            <a:off x="863894" y="6178900"/>
            <a:ext cx="10375605" cy="200055"/>
          </a:xfrm>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Core Q2 2023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237,677 internet users aged 16-64</a:t>
            </a:r>
            <a:endParaRPr lang="en-GB" dirty="0">
              <a:latin typeface="Poppins" panose="00000500000000000000" pitchFamily="2" charset="0"/>
              <a:cs typeface="Poppins" panose="00000500000000000000" pitchFamily="2" charset="0"/>
            </a:endParaRPr>
          </a:p>
        </p:txBody>
      </p:sp>
      <p:pic>
        <p:nvPicPr>
          <p:cNvPr id="11" name="Picture 10" descr="Icon&#10;&#10;Description automatically generated with medium confidence">
            <a:hlinkClick r:id="rId3"/>
            <a:extLst>
              <a:ext uri="{FF2B5EF4-FFF2-40B4-BE49-F238E27FC236}">
                <a16:creationId xmlns:a16="http://schemas.microsoft.com/office/drawing/2014/main" id="{B430F2E2-0A10-42FC-8712-F4EDD50ED64D}"/>
              </a:ext>
            </a:extLst>
          </p:cNvPr>
          <p:cNvPicPr>
            <a:picLocks noChangeAspect="1"/>
          </p:cNvPicPr>
          <p:nvPr/>
        </p:nvPicPr>
        <p:blipFill>
          <a:blip r:embed="rId4"/>
          <a:stretch>
            <a:fillRect/>
          </a:stretch>
        </p:blipFill>
        <p:spPr>
          <a:xfrm>
            <a:off x="11095499" y="1518179"/>
            <a:ext cx="144000" cy="144000"/>
          </a:xfrm>
          <a:prstGeom prst="rect">
            <a:avLst/>
          </a:prstGeom>
        </p:spPr>
      </p:pic>
    </p:spTree>
    <p:extLst>
      <p:ext uri="{BB962C8B-B14F-4D97-AF65-F5344CB8AC3E}">
        <p14:creationId xmlns:p14="http://schemas.microsoft.com/office/powerpoint/2010/main" val="217019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5616BB-CD38-4F60-A663-9A0CD67C7D0D}"/>
              </a:ext>
            </a:extLst>
          </p:cNvPr>
          <p:cNvSpPr>
            <a:spLocks noGrp="1"/>
          </p:cNvSpPr>
          <p:nvPr>
            <p:ph sz="quarter" idx="35"/>
          </p:nvPr>
        </p:nvSpPr>
        <p:spPr>
          <a:xfrm>
            <a:off x="850209" y="1453364"/>
            <a:ext cx="2309569" cy="4104000"/>
          </a:xfrm>
        </p:spPr>
        <p:txBody>
          <a:bodyPr/>
          <a:lstStyle/>
          <a:p>
            <a:r>
              <a:rPr lang="en-US" dirty="0"/>
              <a:t>The purchase journey is changing across generations. Starting from the beginning: when discovering brands; younger generations are more likely to lean on social media, whereas older generations are more likely to rely on TV ads and word-of-mouth. Baby boomers are also most likely to use search engines (36%)- they’ve now reached a level of comfort with these, rather than learning how to use newer platforms.</a:t>
            </a:r>
          </a:p>
          <a:p>
            <a:r>
              <a:rPr lang="en-US" dirty="0"/>
              <a:t>Consumer reviews will</a:t>
            </a:r>
            <a:br>
              <a:rPr lang="en-US" dirty="0"/>
            </a:br>
            <a:r>
              <a:rPr lang="en-US" dirty="0"/>
              <a:t>always be a trusted source</a:t>
            </a:r>
            <a:br>
              <a:rPr lang="en-US" dirty="0"/>
            </a:br>
            <a:r>
              <a:rPr lang="en-US" dirty="0"/>
              <a:t>of information, but the way </a:t>
            </a:r>
            <a:br>
              <a:rPr lang="en-US" dirty="0"/>
            </a:br>
            <a:r>
              <a:rPr lang="en-US" dirty="0"/>
              <a:t>younger generations are consuming reviews is changing. Brands should consider seeding product to vloggers early so they can promote them upon release.</a:t>
            </a:r>
          </a:p>
        </p:txBody>
      </p:sp>
      <p:sp>
        <p:nvSpPr>
          <p:cNvPr id="4" name="Text Placeholder 3">
            <a:extLst>
              <a:ext uri="{FF2B5EF4-FFF2-40B4-BE49-F238E27FC236}">
                <a16:creationId xmlns:a16="http://schemas.microsoft.com/office/drawing/2014/main" id="{A752CB67-317F-9E4F-AFB9-AE43254FCE37}"/>
              </a:ext>
            </a:extLst>
          </p:cNvPr>
          <p:cNvSpPr>
            <a:spLocks noGrp="1"/>
          </p:cNvSpPr>
          <p:nvPr>
            <p:ph type="body" sz="quarter" idx="42"/>
          </p:nvPr>
        </p:nvSpPr>
        <p:spPr/>
        <p:txBody>
          <a:bodyPr/>
          <a:lstStyle/>
          <a:p>
            <a:r>
              <a:rPr lang="en-US" dirty="0"/>
              <a:t>The changing format of testimonies</a:t>
            </a:r>
            <a:endParaRPr lang="en-GB" dirty="0"/>
          </a:p>
        </p:txBody>
      </p:sp>
      <p:sp>
        <p:nvSpPr>
          <p:cNvPr id="7" name="Text Placeholder 6">
            <a:extLst>
              <a:ext uri="{FF2B5EF4-FFF2-40B4-BE49-F238E27FC236}">
                <a16:creationId xmlns:a16="http://schemas.microsoft.com/office/drawing/2014/main" id="{D3E18CD5-3CB1-45E2-9A59-4DDDAE86071E}"/>
              </a:ext>
            </a:extLst>
          </p:cNvPr>
          <p:cNvSpPr>
            <a:spLocks noGrp="1"/>
          </p:cNvSpPr>
          <p:nvPr>
            <p:ph type="body" sz="quarter" idx="26"/>
          </p:nvPr>
        </p:nvSpPr>
        <p:spPr>
          <a:xfrm>
            <a:off x="3316188" y="1453434"/>
            <a:ext cx="4793771" cy="596317"/>
          </a:xfrm>
        </p:spPr>
        <p:txBody>
          <a:bodyPr/>
          <a:lstStyle/>
          <a:p>
            <a:r>
              <a:rPr lang="en-US" b="1" dirty="0"/>
              <a:t>Consumer reviews are changing</a:t>
            </a:r>
          </a:p>
          <a:p>
            <a:r>
              <a:rPr lang="en-US" sz="1000" dirty="0">
                <a:solidFill>
                  <a:schemeClr val="bg2"/>
                </a:solidFill>
                <a:latin typeface="Poppins" panose="00000500000000000000" pitchFamily="2" charset="0"/>
                <a:cs typeface="Poppins" panose="00000500000000000000" pitchFamily="2" charset="0"/>
              </a:rPr>
              <a:t>% in each generation who use the following</a:t>
            </a:r>
          </a:p>
          <a:p>
            <a:r>
              <a:rPr lang="en-US" sz="1000" dirty="0">
                <a:solidFill>
                  <a:schemeClr val="bg2"/>
                </a:solidFill>
                <a:latin typeface="Poppins" panose="00000500000000000000" pitchFamily="2" charset="0"/>
                <a:cs typeface="Poppins" panose="00000500000000000000" pitchFamily="2" charset="0"/>
              </a:rPr>
              <a:t>when looking for more information about brands/products</a:t>
            </a:r>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xfrm>
            <a:off x="863894" y="6178900"/>
            <a:ext cx="10375605" cy="200055"/>
          </a:xfrm>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Core Q2 2023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237,677 internet users aged 16-64</a:t>
            </a:r>
            <a:endParaRPr lang="en-GB" dirty="0">
              <a:latin typeface="Poppins" panose="00000500000000000000" pitchFamily="2" charset="0"/>
              <a:cs typeface="Poppins" panose="00000500000000000000" pitchFamily="2" charset="0"/>
            </a:endParaRPr>
          </a:p>
        </p:txBody>
      </p:sp>
      <p:graphicFrame>
        <p:nvGraphicFramePr>
          <p:cNvPr id="15" name="Content Placeholder 5">
            <a:extLst>
              <a:ext uri="{FF2B5EF4-FFF2-40B4-BE49-F238E27FC236}">
                <a16:creationId xmlns:a16="http://schemas.microsoft.com/office/drawing/2014/main" id="{955A3E89-D9F7-FC48-AC52-A119D4DEFEE9}"/>
              </a:ext>
            </a:extLst>
          </p:cNvPr>
          <p:cNvGraphicFramePr>
            <a:graphicFrameLocks/>
          </p:cNvGraphicFramePr>
          <p:nvPr>
            <p:extLst>
              <p:ext uri="{D42A27DB-BD31-4B8C-83A1-F6EECF244321}">
                <p14:modId xmlns:p14="http://schemas.microsoft.com/office/powerpoint/2010/main" val="4071041225"/>
              </p:ext>
            </p:extLst>
          </p:nvPr>
        </p:nvGraphicFramePr>
        <p:xfrm>
          <a:off x="3316188" y="2233375"/>
          <a:ext cx="7779309" cy="3936378"/>
        </p:xfrm>
        <a:graphic>
          <a:graphicData uri="http://schemas.openxmlformats.org/drawingml/2006/chart">
            <c:chart xmlns:c="http://schemas.openxmlformats.org/drawingml/2006/chart" xmlns:r="http://schemas.openxmlformats.org/officeDocument/2006/relationships" r:id="rId2"/>
          </a:graphicData>
        </a:graphic>
      </p:graphicFrame>
      <p:pic>
        <p:nvPicPr>
          <p:cNvPr id="17" name="Picture 16" descr="Icon&#10;&#10;Description automatically generated with medium confidence">
            <a:hlinkClick r:id="rId3"/>
            <a:extLst>
              <a:ext uri="{FF2B5EF4-FFF2-40B4-BE49-F238E27FC236}">
                <a16:creationId xmlns:a16="http://schemas.microsoft.com/office/drawing/2014/main" id="{A8DDA544-E81B-5343-B8BD-74F86228D386}"/>
              </a:ext>
            </a:extLst>
          </p:cNvPr>
          <p:cNvPicPr>
            <a:picLocks noChangeAspect="1"/>
          </p:cNvPicPr>
          <p:nvPr/>
        </p:nvPicPr>
        <p:blipFill>
          <a:blip r:embed="rId4"/>
          <a:stretch>
            <a:fillRect/>
          </a:stretch>
        </p:blipFill>
        <p:spPr>
          <a:xfrm>
            <a:off x="11095499" y="1518179"/>
            <a:ext cx="144000" cy="144000"/>
          </a:xfrm>
          <a:prstGeom prst="rect">
            <a:avLst/>
          </a:prstGeom>
        </p:spPr>
      </p:pic>
      <p:cxnSp>
        <p:nvCxnSpPr>
          <p:cNvPr id="13" name="Straight Connector 12">
            <a:extLst>
              <a:ext uri="{FF2B5EF4-FFF2-40B4-BE49-F238E27FC236}">
                <a16:creationId xmlns:a16="http://schemas.microsoft.com/office/drawing/2014/main" id="{2D0337F5-C9FD-3B45-BB0F-2BE1A3AEE332}"/>
              </a:ext>
            </a:extLst>
          </p:cNvPr>
          <p:cNvCxnSpPr>
            <a:cxnSpLocks/>
          </p:cNvCxnSpPr>
          <p:nvPr/>
        </p:nvCxnSpPr>
        <p:spPr>
          <a:xfrm>
            <a:off x="3199431"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56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98B7C6-71C0-4783-8AC7-86276AE9594D}"/>
              </a:ext>
            </a:extLst>
          </p:cNvPr>
          <p:cNvSpPr>
            <a:spLocks noGrp="1"/>
          </p:cNvSpPr>
          <p:nvPr>
            <p:ph sz="quarter" idx="37"/>
          </p:nvPr>
        </p:nvSpPr>
        <p:spPr>
          <a:xfrm>
            <a:off x="9028253" y="1454400"/>
            <a:ext cx="2330765" cy="4300224"/>
          </a:xfrm>
        </p:spPr>
        <p:txBody>
          <a:bodyPr/>
          <a:lstStyle/>
          <a:p>
            <a:r>
              <a:rPr lang="en-US" dirty="0"/>
              <a:t>New ways of searching continue to pop up. </a:t>
            </a:r>
            <a:r>
              <a:rPr lang="en-US" dirty="0" err="1"/>
              <a:t>ChatGPT</a:t>
            </a:r>
            <a:r>
              <a:rPr lang="en-US" dirty="0"/>
              <a:t> </a:t>
            </a:r>
            <a:r>
              <a:rPr lang="en-US" dirty="0">
                <a:hlinkClick r:id="rId2"/>
              </a:rPr>
              <a:t>has boomed</a:t>
            </a:r>
            <a:r>
              <a:rPr lang="en-US" dirty="0"/>
              <a:t> recently, and Gen Z have quickly adopted it in their search behavior. As well as social platforms, AI-powered search poses more competition to traditional search, so it’s no surprise that we’ve seen Google and Bing quickly integrate</a:t>
            </a:r>
            <a:br>
              <a:rPr lang="en-US" dirty="0"/>
            </a:br>
            <a:r>
              <a:rPr lang="en-US" dirty="0"/>
              <a:t>the technology. </a:t>
            </a:r>
          </a:p>
          <a:p>
            <a:r>
              <a:rPr lang="en-US" dirty="0"/>
              <a:t>Millennials are the most comfortable using an AI integrated tool to buy a product/service (51%) and seeing ads when using AI tools (44%). It’ll be no surprise when ads start popping up on AI chat platforms, so brands should be ready to seize a new opportunity. Understanding where your audience is searching gives the best shot at catching them at the start of their purchase journey.</a:t>
            </a:r>
          </a:p>
          <a:p>
            <a:endParaRPr lang="en-GB" dirty="0"/>
          </a:p>
        </p:txBody>
      </p:sp>
      <p:sp>
        <p:nvSpPr>
          <p:cNvPr id="13" name="Text Placeholder 12">
            <a:extLst>
              <a:ext uri="{FF2B5EF4-FFF2-40B4-BE49-F238E27FC236}">
                <a16:creationId xmlns:a16="http://schemas.microsoft.com/office/drawing/2014/main" id="{B4DF6466-C768-4352-B0C2-E51DB26BF6DC}"/>
              </a:ext>
            </a:extLst>
          </p:cNvPr>
          <p:cNvSpPr>
            <a:spLocks noGrp="1"/>
          </p:cNvSpPr>
          <p:nvPr>
            <p:ph type="body" sz="quarter" idx="42"/>
          </p:nvPr>
        </p:nvSpPr>
        <p:spPr>
          <a:xfrm>
            <a:off x="863894" y="583498"/>
            <a:ext cx="10502003" cy="648000"/>
          </a:xfrm>
        </p:spPr>
        <p:txBody>
          <a:bodyPr/>
          <a:lstStyle/>
          <a:p>
            <a:r>
              <a:rPr lang="en-US" dirty="0"/>
              <a:t>The new way to search online</a:t>
            </a:r>
            <a:endParaRPr lang="en-GB" dirty="0"/>
          </a:p>
        </p:txBody>
      </p:sp>
      <p:sp>
        <p:nvSpPr>
          <p:cNvPr id="8" name="Text Placeholder 7">
            <a:extLst>
              <a:ext uri="{FF2B5EF4-FFF2-40B4-BE49-F238E27FC236}">
                <a16:creationId xmlns:a16="http://schemas.microsoft.com/office/drawing/2014/main" id="{03D6E5AB-145F-4673-817C-F390D270B759}"/>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effectLst/>
                <a:latin typeface="Poppins" panose="00000500000000000000" pitchFamily="2" charset="0"/>
                <a:cs typeface="Poppins" panose="00000500000000000000" pitchFamily="2" charset="0"/>
              </a:rPr>
              <a:t>GWI </a:t>
            </a:r>
            <a:r>
              <a:rPr lang="en-US" dirty="0">
                <a:latin typeface="Poppins" panose="00000500000000000000" pitchFamily="2" charset="0"/>
                <a:cs typeface="Poppins" panose="00000500000000000000" pitchFamily="2" charset="0"/>
              </a:rPr>
              <a:t>Zeitgeist May 2023</a:t>
            </a:r>
            <a:r>
              <a:rPr lang="en-US" dirty="0">
                <a:solidFill>
                  <a:srgbClr val="FF0000"/>
                </a:solidFill>
                <a:latin typeface="Poppins" panose="00000500000000000000" pitchFamily="2" charset="0"/>
                <a:cs typeface="Poppins" panose="00000500000000000000" pitchFamily="2" charset="0"/>
              </a:rPr>
              <a:t>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13,100 platform users aged 16-64 in 11 markets | 15,481 internet users aged 16-64 in 12 markets </a:t>
            </a:r>
            <a:endParaRPr lang="en-GB" dirty="0">
              <a:latin typeface="Poppins" panose="000005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7485CEBD-E888-4058-9774-9B3682EE5782}"/>
              </a:ext>
            </a:extLst>
          </p:cNvPr>
          <p:cNvSpPr txBox="1"/>
          <p:nvPr/>
        </p:nvSpPr>
        <p:spPr>
          <a:xfrm>
            <a:off x="7263721" y="4681781"/>
            <a:ext cx="389906" cy="215444"/>
          </a:xfrm>
          <a:prstGeom prst="rect">
            <a:avLst/>
          </a:prstGeom>
          <a:noFill/>
        </p:spPr>
        <p:txBody>
          <a:bodyPr wrap="square" rtlCol="0">
            <a:spAutoFit/>
          </a:bodyPr>
          <a:lstStyle/>
          <a:p>
            <a:pPr algn="l">
              <a:spcAft>
                <a:spcPts val="600"/>
              </a:spcAft>
            </a:pPr>
            <a:r>
              <a:rPr lang="en-GB" sz="800" b="1">
                <a:solidFill>
                  <a:schemeClr val="tx1"/>
                </a:solidFill>
                <a:latin typeface="Poppins" pitchFamily="2" charset="77"/>
                <a:cs typeface="Poppins" pitchFamily="2" charset="77"/>
              </a:rPr>
              <a:t>10%</a:t>
            </a:r>
          </a:p>
        </p:txBody>
      </p:sp>
      <p:pic>
        <p:nvPicPr>
          <p:cNvPr id="62" name="Picture 61" descr="Icon&#10;&#10;Description automatically generated with medium confidence">
            <a:hlinkClick r:id="rId3"/>
            <a:extLst>
              <a:ext uri="{FF2B5EF4-FFF2-40B4-BE49-F238E27FC236}">
                <a16:creationId xmlns:a16="http://schemas.microsoft.com/office/drawing/2014/main" id="{B43A120B-3713-47AC-BF69-6847E582E9E7}"/>
              </a:ext>
            </a:extLst>
          </p:cNvPr>
          <p:cNvPicPr>
            <a:picLocks noChangeAspect="1"/>
          </p:cNvPicPr>
          <p:nvPr/>
        </p:nvPicPr>
        <p:blipFill>
          <a:blip r:embed="rId4"/>
          <a:stretch>
            <a:fillRect/>
          </a:stretch>
        </p:blipFill>
        <p:spPr>
          <a:xfrm>
            <a:off x="4671005" y="1518179"/>
            <a:ext cx="144000" cy="144000"/>
          </a:xfrm>
          <a:prstGeom prst="rect">
            <a:avLst/>
          </a:prstGeom>
        </p:spPr>
      </p:pic>
      <p:pic>
        <p:nvPicPr>
          <p:cNvPr id="64" name="Picture 63" descr="Icon&#10;&#10;Description automatically generated with medium confidence">
            <a:hlinkClick r:id="rId5"/>
            <a:extLst>
              <a:ext uri="{FF2B5EF4-FFF2-40B4-BE49-F238E27FC236}">
                <a16:creationId xmlns:a16="http://schemas.microsoft.com/office/drawing/2014/main" id="{556BFB74-E52E-42C6-9519-323EBBCB096E}"/>
              </a:ext>
            </a:extLst>
          </p:cNvPr>
          <p:cNvPicPr>
            <a:picLocks noChangeAspect="1"/>
          </p:cNvPicPr>
          <p:nvPr/>
        </p:nvPicPr>
        <p:blipFill>
          <a:blip r:embed="rId4"/>
          <a:stretch>
            <a:fillRect/>
          </a:stretch>
        </p:blipFill>
        <p:spPr>
          <a:xfrm>
            <a:off x="8480717" y="1518179"/>
            <a:ext cx="144000" cy="144000"/>
          </a:xfrm>
          <a:prstGeom prst="rect">
            <a:avLst/>
          </a:prstGeom>
        </p:spPr>
      </p:pic>
      <p:cxnSp>
        <p:nvCxnSpPr>
          <p:cNvPr id="32" name="Straight Connector 31">
            <a:extLst>
              <a:ext uri="{FF2B5EF4-FFF2-40B4-BE49-F238E27FC236}">
                <a16:creationId xmlns:a16="http://schemas.microsoft.com/office/drawing/2014/main" id="{E2722FBA-EC39-B34A-9CC3-654A17605E5B}"/>
              </a:ext>
            </a:extLst>
          </p:cNvPr>
          <p:cNvCxnSpPr>
            <a:cxnSpLocks/>
          </p:cNvCxnSpPr>
          <p:nvPr/>
        </p:nvCxnSpPr>
        <p:spPr>
          <a:xfrm>
            <a:off x="8885708" y="14472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29B523-0774-EA4A-9813-4B3BB638EB83}"/>
              </a:ext>
            </a:extLst>
          </p:cNvPr>
          <p:cNvCxnSpPr>
            <a:cxnSpLocks/>
          </p:cNvCxnSpPr>
          <p:nvPr/>
        </p:nvCxnSpPr>
        <p:spPr>
          <a:xfrm>
            <a:off x="5132190" y="14472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CC1DBE66-19FC-DFA0-3A03-7D876821DF45}"/>
              </a:ext>
            </a:extLst>
          </p:cNvPr>
          <p:cNvGraphicFramePr/>
          <p:nvPr>
            <p:extLst>
              <p:ext uri="{D42A27DB-BD31-4B8C-83A1-F6EECF244321}">
                <p14:modId xmlns:p14="http://schemas.microsoft.com/office/powerpoint/2010/main" val="1370018072"/>
              </p:ext>
            </p:extLst>
          </p:nvPr>
        </p:nvGraphicFramePr>
        <p:xfrm>
          <a:off x="1002611" y="2358004"/>
          <a:ext cx="4109260" cy="3589328"/>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 Placeholder 11">
            <a:extLst>
              <a:ext uri="{FF2B5EF4-FFF2-40B4-BE49-F238E27FC236}">
                <a16:creationId xmlns:a16="http://schemas.microsoft.com/office/drawing/2014/main" id="{8A360C74-F376-4F28-B244-48E5D9953362}"/>
              </a:ext>
            </a:extLst>
          </p:cNvPr>
          <p:cNvSpPr>
            <a:spLocks noGrp="1"/>
          </p:cNvSpPr>
          <p:nvPr>
            <p:ph type="body" sz="quarter" idx="26"/>
          </p:nvPr>
        </p:nvSpPr>
        <p:spPr>
          <a:xfrm>
            <a:off x="1002610" y="1454400"/>
            <a:ext cx="3935146" cy="732123"/>
          </a:xfrm>
        </p:spPr>
        <p:txBody>
          <a:bodyPr/>
          <a:lstStyle/>
          <a:p>
            <a:r>
              <a:rPr lang="en-US" b="1" dirty="0"/>
              <a:t>Gen Z are the most likely generation to use</a:t>
            </a:r>
            <a:br>
              <a:rPr lang="en-US" b="1" dirty="0"/>
            </a:br>
            <a:r>
              <a:rPr lang="en-US" b="1" dirty="0" err="1"/>
              <a:t>ChatGPT</a:t>
            </a:r>
            <a:r>
              <a:rPr lang="en-US" b="1" dirty="0"/>
              <a:t> to search online</a:t>
            </a:r>
          </a:p>
          <a:p>
            <a:r>
              <a:rPr lang="en-US" sz="900" dirty="0">
                <a:solidFill>
                  <a:schemeClr val="bg2"/>
                </a:solidFill>
                <a:latin typeface="Poppins" panose="00000500000000000000" pitchFamily="2" charset="0"/>
                <a:cs typeface="Poppins" panose="00000500000000000000" pitchFamily="2" charset="0"/>
              </a:rPr>
              <a:t>% of Gen Z (outside of China) who use the following</a:t>
            </a:r>
            <a:br>
              <a:rPr lang="en-US" sz="900" dirty="0">
                <a:solidFill>
                  <a:schemeClr val="bg2"/>
                </a:solidFill>
                <a:latin typeface="Poppins" panose="00000500000000000000" pitchFamily="2" charset="0"/>
                <a:cs typeface="Poppins" panose="00000500000000000000" pitchFamily="2" charset="0"/>
              </a:rPr>
            </a:br>
            <a:r>
              <a:rPr lang="en-US" sz="900" dirty="0">
                <a:solidFill>
                  <a:schemeClr val="bg2"/>
                </a:solidFill>
                <a:latin typeface="Poppins" panose="00000500000000000000" pitchFamily="2" charset="0"/>
                <a:cs typeface="Poppins" panose="00000500000000000000" pitchFamily="2" charset="0"/>
              </a:rPr>
              <a:t>platforms to search online, sorted by top over-index</a:t>
            </a:r>
            <a:endParaRPr lang="en-US" sz="900" dirty="0"/>
          </a:p>
        </p:txBody>
      </p:sp>
      <p:sp>
        <p:nvSpPr>
          <p:cNvPr id="18" name="TextBox 17">
            <a:extLst>
              <a:ext uri="{FF2B5EF4-FFF2-40B4-BE49-F238E27FC236}">
                <a16:creationId xmlns:a16="http://schemas.microsoft.com/office/drawing/2014/main" id="{79C36A12-C2B5-4B5D-8AAA-1AD93850E7AC}"/>
              </a:ext>
            </a:extLst>
          </p:cNvPr>
          <p:cNvSpPr txBox="1"/>
          <p:nvPr/>
        </p:nvSpPr>
        <p:spPr>
          <a:xfrm>
            <a:off x="4485271" y="2730709"/>
            <a:ext cx="454508" cy="215444"/>
          </a:xfrm>
          <a:prstGeom prst="rect">
            <a:avLst/>
          </a:prstGeom>
          <a:noFill/>
        </p:spPr>
        <p:txBody>
          <a:bodyPr wrap="square" rtlCol="0">
            <a:spAutoFit/>
          </a:bodyPr>
          <a:lstStyle/>
          <a:p>
            <a:pPr algn="ctr">
              <a:spcAft>
                <a:spcPts val="600"/>
              </a:spcAft>
            </a:pPr>
            <a:r>
              <a:rPr lang="en-US" sz="800" b="1" dirty="0">
                <a:solidFill>
                  <a:schemeClr val="bg1"/>
                </a:solidFill>
                <a:latin typeface="Poppins" pitchFamily="2" charset="77"/>
                <a:cs typeface="Poppins" pitchFamily="2" charset="77"/>
              </a:rPr>
              <a:t>16%</a:t>
            </a:r>
          </a:p>
        </p:txBody>
      </p:sp>
      <p:sp>
        <p:nvSpPr>
          <p:cNvPr id="33" name="TextBox 32">
            <a:extLst>
              <a:ext uri="{FF2B5EF4-FFF2-40B4-BE49-F238E27FC236}">
                <a16:creationId xmlns:a16="http://schemas.microsoft.com/office/drawing/2014/main" id="{485932CA-50FA-ECBB-741A-8FB10EE43B2C}"/>
              </a:ext>
            </a:extLst>
          </p:cNvPr>
          <p:cNvSpPr txBox="1"/>
          <p:nvPr/>
        </p:nvSpPr>
        <p:spPr>
          <a:xfrm>
            <a:off x="4466341" y="3370053"/>
            <a:ext cx="492369" cy="215444"/>
          </a:xfrm>
          <a:prstGeom prst="rect">
            <a:avLst/>
          </a:prstGeom>
          <a:noFill/>
        </p:spPr>
        <p:txBody>
          <a:bodyPr wrap="square" rtlCol="0">
            <a:spAutoFit/>
          </a:bodyPr>
          <a:lstStyle/>
          <a:p>
            <a:pPr algn="ctr">
              <a:spcAft>
                <a:spcPts val="600"/>
              </a:spcAft>
            </a:pPr>
            <a:r>
              <a:rPr lang="en-US" sz="800" b="1" dirty="0">
                <a:solidFill>
                  <a:schemeClr val="bg1"/>
                </a:solidFill>
                <a:latin typeface="Poppins" pitchFamily="2" charset="77"/>
                <a:cs typeface="Poppins" pitchFamily="2" charset="77"/>
              </a:rPr>
              <a:t>4%</a:t>
            </a:r>
          </a:p>
        </p:txBody>
      </p:sp>
      <p:sp>
        <p:nvSpPr>
          <p:cNvPr id="34" name="TextBox 33">
            <a:extLst>
              <a:ext uri="{FF2B5EF4-FFF2-40B4-BE49-F238E27FC236}">
                <a16:creationId xmlns:a16="http://schemas.microsoft.com/office/drawing/2014/main" id="{9FA7FE54-B2EF-559D-3AF9-B2741066D825}"/>
              </a:ext>
            </a:extLst>
          </p:cNvPr>
          <p:cNvSpPr txBox="1"/>
          <p:nvPr/>
        </p:nvSpPr>
        <p:spPr>
          <a:xfrm>
            <a:off x="4466341" y="4009397"/>
            <a:ext cx="492369" cy="215444"/>
          </a:xfrm>
          <a:prstGeom prst="rect">
            <a:avLst/>
          </a:prstGeom>
          <a:noFill/>
        </p:spPr>
        <p:txBody>
          <a:bodyPr wrap="square" rtlCol="0">
            <a:spAutoFit/>
          </a:bodyPr>
          <a:lstStyle/>
          <a:p>
            <a:pPr algn="ctr">
              <a:spcAft>
                <a:spcPts val="600"/>
              </a:spcAft>
            </a:pPr>
            <a:r>
              <a:rPr lang="en-US" sz="800" b="1" dirty="0">
                <a:solidFill>
                  <a:schemeClr val="bg1"/>
                </a:solidFill>
                <a:latin typeface="Poppins" pitchFamily="2" charset="77"/>
                <a:cs typeface="Poppins" pitchFamily="2" charset="77"/>
              </a:rPr>
              <a:t>9%</a:t>
            </a:r>
          </a:p>
        </p:txBody>
      </p:sp>
      <p:sp>
        <p:nvSpPr>
          <p:cNvPr id="35" name="TextBox 34">
            <a:extLst>
              <a:ext uri="{FF2B5EF4-FFF2-40B4-BE49-F238E27FC236}">
                <a16:creationId xmlns:a16="http://schemas.microsoft.com/office/drawing/2014/main" id="{00D0857A-0702-6F39-747B-06704FCD8676}"/>
              </a:ext>
            </a:extLst>
          </p:cNvPr>
          <p:cNvSpPr txBox="1"/>
          <p:nvPr/>
        </p:nvSpPr>
        <p:spPr>
          <a:xfrm>
            <a:off x="4466341" y="4648741"/>
            <a:ext cx="492369" cy="215444"/>
          </a:xfrm>
          <a:prstGeom prst="rect">
            <a:avLst/>
          </a:prstGeom>
          <a:noFill/>
        </p:spPr>
        <p:txBody>
          <a:bodyPr wrap="square" rtlCol="0">
            <a:spAutoFit/>
          </a:bodyPr>
          <a:lstStyle/>
          <a:p>
            <a:pPr algn="ctr">
              <a:spcAft>
                <a:spcPts val="600"/>
              </a:spcAft>
            </a:pPr>
            <a:r>
              <a:rPr lang="en-US" sz="800" b="1" dirty="0">
                <a:solidFill>
                  <a:schemeClr val="bg1"/>
                </a:solidFill>
                <a:latin typeface="Poppins" pitchFamily="2" charset="77"/>
                <a:cs typeface="Poppins" pitchFamily="2" charset="77"/>
              </a:rPr>
              <a:t>28%</a:t>
            </a:r>
          </a:p>
        </p:txBody>
      </p:sp>
      <p:sp>
        <p:nvSpPr>
          <p:cNvPr id="36" name="TextBox 35">
            <a:extLst>
              <a:ext uri="{FF2B5EF4-FFF2-40B4-BE49-F238E27FC236}">
                <a16:creationId xmlns:a16="http://schemas.microsoft.com/office/drawing/2014/main" id="{237C3D77-C298-1E24-9832-F4BB3C5E6617}"/>
              </a:ext>
            </a:extLst>
          </p:cNvPr>
          <p:cNvSpPr txBox="1"/>
          <p:nvPr/>
        </p:nvSpPr>
        <p:spPr>
          <a:xfrm>
            <a:off x="4466341" y="5288086"/>
            <a:ext cx="492369" cy="215444"/>
          </a:xfrm>
          <a:prstGeom prst="rect">
            <a:avLst/>
          </a:prstGeom>
          <a:noFill/>
        </p:spPr>
        <p:txBody>
          <a:bodyPr wrap="square" rtlCol="0">
            <a:spAutoFit/>
          </a:bodyPr>
          <a:lstStyle/>
          <a:p>
            <a:pPr algn="ctr">
              <a:spcAft>
                <a:spcPts val="600"/>
              </a:spcAft>
            </a:pPr>
            <a:r>
              <a:rPr lang="en-US" sz="800" b="1" dirty="0">
                <a:solidFill>
                  <a:schemeClr val="bg1"/>
                </a:solidFill>
                <a:latin typeface="Poppins" pitchFamily="2" charset="77"/>
                <a:cs typeface="Poppins" pitchFamily="2" charset="77"/>
              </a:rPr>
              <a:t>7%</a:t>
            </a:r>
          </a:p>
        </p:txBody>
      </p:sp>
      <p:cxnSp>
        <p:nvCxnSpPr>
          <p:cNvPr id="39" name="Straight Connector 38">
            <a:extLst>
              <a:ext uri="{FF2B5EF4-FFF2-40B4-BE49-F238E27FC236}">
                <a16:creationId xmlns:a16="http://schemas.microsoft.com/office/drawing/2014/main" id="{639AA19D-D820-8297-4C2A-0CA81CA6AFED}"/>
              </a:ext>
            </a:extLst>
          </p:cNvPr>
          <p:cNvCxnSpPr>
            <a:cxnSpLocks/>
          </p:cNvCxnSpPr>
          <p:nvPr/>
        </p:nvCxnSpPr>
        <p:spPr>
          <a:xfrm>
            <a:off x="2554269" y="2577568"/>
            <a:ext cx="0" cy="3177056"/>
          </a:xfrm>
          <a:prstGeom prst="line">
            <a:avLst/>
          </a:prstGeom>
          <a:ln>
            <a:solidFill>
              <a:schemeClr val="bg1"/>
            </a:solidFill>
            <a:prstDash val="dash"/>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C856914-3062-2926-844D-83E02DC52061}"/>
              </a:ext>
            </a:extLst>
          </p:cNvPr>
          <p:cNvSpPr txBox="1"/>
          <p:nvPr/>
        </p:nvSpPr>
        <p:spPr>
          <a:xfrm>
            <a:off x="2079486" y="2363112"/>
            <a:ext cx="949565" cy="215444"/>
          </a:xfrm>
          <a:prstGeom prst="rect">
            <a:avLst/>
          </a:prstGeom>
          <a:noFill/>
        </p:spPr>
        <p:txBody>
          <a:bodyPr wrap="square" rtlCol="0">
            <a:spAutoFit/>
          </a:bodyPr>
          <a:lstStyle/>
          <a:p>
            <a:pPr algn="l">
              <a:spcAft>
                <a:spcPts val="600"/>
              </a:spcAft>
            </a:pPr>
            <a:r>
              <a:rPr lang="en-US" sz="800" dirty="0">
                <a:solidFill>
                  <a:schemeClr val="bg1"/>
                </a:solidFill>
                <a:latin typeface="Poppins" pitchFamily="2" charset="77"/>
                <a:cs typeface="Poppins" pitchFamily="2" charset="77"/>
              </a:rPr>
              <a:t>Average (1.00)</a:t>
            </a:r>
          </a:p>
        </p:txBody>
      </p:sp>
      <p:sp>
        <p:nvSpPr>
          <p:cNvPr id="41" name="TextBox 40">
            <a:extLst>
              <a:ext uri="{FF2B5EF4-FFF2-40B4-BE49-F238E27FC236}">
                <a16:creationId xmlns:a16="http://schemas.microsoft.com/office/drawing/2014/main" id="{68CE27B6-52B5-CC3B-0338-BB17D2F52D86}"/>
              </a:ext>
            </a:extLst>
          </p:cNvPr>
          <p:cNvSpPr txBox="1"/>
          <p:nvPr/>
        </p:nvSpPr>
        <p:spPr>
          <a:xfrm>
            <a:off x="3979006" y="2347724"/>
            <a:ext cx="492369" cy="246221"/>
          </a:xfrm>
          <a:prstGeom prst="rect">
            <a:avLst/>
          </a:prstGeom>
          <a:noFill/>
        </p:spPr>
        <p:txBody>
          <a:bodyPr wrap="square" rtlCol="0">
            <a:spAutoFit/>
          </a:bodyPr>
          <a:lstStyle/>
          <a:p>
            <a:pPr algn="ctr">
              <a:spcAft>
                <a:spcPts val="600"/>
              </a:spcAft>
            </a:pPr>
            <a:r>
              <a:rPr lang="en-US" sz="1000" b="1" dirty="0">
                <a:solidFill>
                  <a:srgbClr val="7F8FAA"/>
                </a:solidFill>
                <a:latin typeface="Poppins" pitchFamily="2" charset="77"/>
                <a:cs typeface="Poppins" pitchFamily="2" charset="77"/>
              </a:rPr>
              <a:t>IDX</a:t>
            </a:r>
          </a:p>
        </p:txBody>
      </p:sp>
      <p:sp>
        <p:nvSpPr>
          <p:cNvPr id="44" name="TextBox 43">
            <a:extLst>
              <a:ext uri="{FF2B5EF4-FFF2-40B4-BE49-F238E27FC236}">
                <a16:creationId xmlns:a16="http://schemas.microsoft.com/office/drawing/2014/main" id="{624B6B81-80FE-C23E-866B-A7C781AEA56F}"/>
              </a:ext>
            </a:extLst>
          </p:cNvPr>
          <p:cNvSpPr txBox="1"/>
          <p:nvPr/>
        </p:nvSpPr>
        <p:spPr>
          <a:xfrm>
            <a:off x="4466341" y="2347724"/>
            <a:ext cx="492369" cy="246221"/>
          </a:xfrm>
          <a:prstGeom prst="rect">
            <a:avLst/>
          </a:prstGeom>
          <a:noFill/>
        </p:spPr>
        <p:txBody>
          <a:bodyPr wrap="square" rtlCol="0">
            <a:spAutoFit/>
          </a:bodyPr>
          <a:lstStyle/>
          <a:p>
            <a:pPr algn="ctr">
              <a:spcAft>
                <a:spcPts val="600"/>
              </a:spcAft>
            </a:pPr>
            <a:r>
              <a:rPr lang="en-US" sz="1000" b="1" dirty="0">
                <a:solidFill>
                  <a:srgbClr val="7F8FAA"/>
                </a:solidFill>
                <a:latin typeface="Poppins" pitchFamily="2" charset="77"/>
                <a:cs typeface="Poppins" pitchFamily="2" charset="77"/>
              </a:rPr>
              <a:t>%</a:t>
            </a:r>
          </a:p>
        </p:txBody>
      </p:sp>
      <p:sp>
        <p:nvSpPr>
          <p:cNvPr id="48" name="Text Placeholder 47">
            <a:extLst>
              <a:ext uri="{FF2B5EF4-FFF2-40B4-BE49-F238E27FC236}">
                <a16:creationId xmlns:a16="http://schemas.microsoft.com/office/drawing/2014/main" id="{2F963A8F-5A45-3E08-CB9A-D5AD5CC0E30A}"/>
              </a:ext>
            </a:extLst>
          </p:cNvPr>
          <p:cNvSpPr>
            <a:spLocks noGrp="1"/>
          </p:cNvSpPr>
          <p:nvPr>
            <p:ph type="body" sz="quarter" idx="40"/>
          </p:nvPr>
        </p:nvSpPr>
        <p:spPr>
          <a:xfrm>
            <a:off x="5295543" y="1472940"/>
            <a:ext cx="2648891" cy="562846"/>
          </a:xfrm>
        </p:spPr>
        <p:txBody>
          <a:bodyPr/>
          <a:lstStyle/>
          <a:p>
            <a:r>
              <a:rPr lang="en-US" b="1" dirty="0"/>
              <a:t>Online search tools</a:t>
            </a:r>
          </a:p>
          <a:p>
            <a:r>
              <a:rPr lang="en-US" sz="900" dirty="0">
                <a:solidFill>
                  <a:schemeClr val="bg2"/>
                </a:solidFill>
                <a:latin typeface="Poppins" panose="00000500000000000000" pitchFamily="2" charset="0"/>
                <a:cs typeface="Poppins" panose="00000500000000000000" pitchFamily="2" charset="0"/>
              </a:rPr>
              <a:t>% of consumers in each generation who use the following tools at least monthly</a:t>
            </a:r>
            <a:endParaRPr lang="en-US" sz="900" dirty="0"/>
          </a:p>
        </p:txBody>
      </p:sp>
      <p:graphicFrame>
        <p:nvGraphicFramePr>
          <p:cNvPr id="49" name="Chart 48">
            <a:extLst>
              <a:ext uri="{FF2B5EF4-FFF2-40B4-BE49-F238E27FC236}">
                <a16:creationId xmlns:a16="http://schemas.microsoft.com/office/drawing/2014/main" id="{95C31E5C-24D4-9729-6674-D9B995354C91}"/>
              </a:ext>
            </a:extLst>
          </p:cNvPr>
          <p:cNvGraphicFramePr/>
          <p:nvPr>
            <p:extLst>
              <p:ext uri="{D42A27DB-BD31-4B8C-83A1-F6EECF244321}">
                <p14:modId xmlns:p14="http://schemas.microsoft.com/office/powerpoint/2010/main" val="1019351564"/>
              </p:ext>
            </p:extLst>
          </p:nvPr>
        </p:nvGraphicFramePr>
        <p:xfrm>
          <a:off x="5346311" y="2086455"/>
          <a:ext cx="3681938" cy="381670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68817836"/>
      </p:ext>
    </p:extLst>
  </p:cSld>
  <p:clrMapOvr>
    <a:masterClrMapping/>
  </p:clrMapOvr>
</p:sld>
</file>

<file path=ppt/theme/theme1.xml><?xml version="1.0" encoding="utf-8"?>
<a:theme xmlns:a="http://schemas.openxmlformats.org/drawingml/2006/main" name="GWI-Platform">
  <a:themeElements>
    <a:clrScheme name="Custom 3">
      <a:dk1>
        <a:srgbClr val="191530"/>
      </a:dk1>
      <a:lt1>
        <a:srgbClr val="FFFFFF"/>
      </a:lt1>
      <a:dk2>
        <a:srgbClr val="7989A6"/>
      </a:dk2>
      <a:lt2>
        <a:srgbClr val="DFE7F5"/>
      </a:lt2>
      <a:accent1>
        <a:srgbClr val="5461C8"/>
      </a:accent1>
      <a:accent2>
        <a:srgbClr val="DE1A75"/>
      </a:accent2>
      <a:accent3>
        <a:srgbClr val="008291"/>
      </a:accent3>
      <a:accent4>
        <a:srgbClr val="953BBD"/>
      </a:accent4>
      <a:accent5>
        <a:srgbClr val="007BB6"/>
      </a:accent5>
      <a:accent6>
        <a:srgbClr val="DA3441"/>
      </a:accent6>
      <a:hlink>
        <a:srgbClr val="19152F"/>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t"/>
      <a:lstStyle>
        <a:defPPr algn="l">
          <a:spcAft>
            <a:spcPts val="600"/>
          </a:spcAft>
          <a:defRPr sz="1400" dirty="0" err="1" smtClean="0">
            <a:solidFill>
              <a:schemeClr val="tx1"/>
            </a:solidFill>
            <a:latin typeface="Poppins" pitchFamily="2" charset="77"/>
            <a:cs typeface="Poppins"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spcAft>
            <a:spcPts val="600"/>
          </a:spcAft>
          <a:defRPr sz="1400" dirty="0" err="1" smtClean="0">
            <a:solidFill>
              <a:schemeClr val="bg1"/>
            </a:solidFill>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Platform_ab4a" id="{0EA9DE23-00B8-5747-90C5-9A94E7C4BD4D}" vid="{17BCF2F0-2BE5-D545-B66C-DF38804020D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GWI-MAG_NAVY">
    <a:dk1>
      <a:srgbClr val="191530"/>
    </a:dk1>
    <a:lt1>
      <a:srgbClr val="FFFFFF"/>
    </a:lt1>
    <a:dk2>
      <a:srgbClr val="595959"/>
    </a:dk2>
    <a:lt2>
      <a:srgbClr val="EEEEEE"/>
    </a:lt2>
    <a:accent1>
      <a:srgbClr val="DE1A75"/>
    </a:accent1>
    <a:accent2>
      <a:srgbClr val="19152F"/>
    </a:accent2>
    <a:accent3>
      <a:srgbClr val="798AA6"/>
    </a:accent3>
    <a:accent4>
      <a:srgbClr val="840F45"/>
    </a:accent4>
    <a:accent5>
      <a:srgbClr val="EF5FA3"/>
    </a:accent5>
    <a:accent6>
      <a:srgbClr val="003B70"/>
    </a:accent6>
    <a:hlink>
      <a:srgbClr val="0097A7"/>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WI-MAG_NAVY">
    <a:dk1>
      <a:srgbClr val="191530"/>
    </a:dk1>
    <a:lt1>
      <a:srgbClr val="FFFFFF"/>
    </a:lt1>
    <a:dk2>
      <a:srgbClr val="595959"/>
    </a:dk2>
    <a:lt2>
      <a:srgbClr val="EEEEEE"/>
    </a:lt2>
    <a:accent1>
      <a:srgbClr val="DE1A75"/>
    </a:accent1>
    <a:accent2>
      <a:srgbClr val="19152F"/>
    </a:accent2>
    <a:accent3>
      <a:srgbClr val="798AA6"/>
    </a:accent3>
    <a:accent4>
      <a:srgbClr val="840F45"/>
    </a:accent4>
    <a:accent5>
      <a:srgbClr val="EF5FA3"/>
    </a:accent5>
    <a:accent6>
      <a:srgbClr val="003B70"/>
    </a:accent6>
    <a:hlink>
      <a:srgbClr val="0097A7"/>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Platform_ab4a</Template>
  <TotalTime>15794</TotalTime>
  <Words>2977</Words>
  <Application>Microsoft Macintosh PowerPoint</Application>
  <PresentationFormat>Widescreen</PresentationFormat>
  <Paragraphs>227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Poppins</vt:lpstr>
      <vt:lpstr>Faktum</vt:lpstr>
      <vt:lpstr>Arial</vt:lpstr>
      <vt:lpstr>Poppins Medium</vt:lpstr>
      <vt:lpstr>GWI-Platform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Beer (GWI-LDN)</dc:creator>
  <cp:lastModifiedBy>Elise Robson</cp:lastModifiedBy>
  <cp:revision>628</cp:revision>
  <dcterms:created xsi:type="dcterms:W3CDTF">2021-07-13T14:23:19Z</dcterms:created>
  <dcterms:modified xsi:type="dcterms:W3CDTF">2023-09-18T08:13:28Z</dcterms:modified>
</cp:coreProperties>
</file>